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0"/>
  </p:notesMasterIdLst>
  <p:sldIdLst>
    <p:sldId id="256" r:id="rId2"/>
    <p:sldId id="257" r:id="rId3"/>
    <p:sldId id="259" r:id="rId4"/>
    <p:sldId id="258" r:id="rId5"/>
    <p:sldId id="260" r:id="rId6"/>
    <p:sldId id="265" r:id="rId7"/>
    <p:sldId id="267" r:id="rId8"/>
    <p:sldId id="269" r:id="rId9"/>
    <p:sldId id="262" r:id="rId10"/>
    <p:sldId id="263" r:id="rId11"/>
    <p:sldId id="261" r:id="rId12"/>
    <p:sldId id="266" r:id="rId13"/>
    <p:sldId id="264" r:id="rId14"/>
    <p:sldId id="268" r:id="rId15"/>
    <p:sldId id="270" r:id="rId16"/>
    <p:sldId id="271" r:id="rId17"/>
    <p:sldId id="273" r:id="rId18"/>
    <p:sldId id="274" r:id="rId19"/>
    <p:sldId id="277" r:id="rId20"/>
    <p:sldId id="275" r:id="rId21"/>
    <p:sldId id="276" r:id="rId22"/>
    <p:sldId id="279" r:id="rId23"/>
    <p:sldId id="294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5" r:id="rId38"/>
    <p:sldId id="296" r:id="rId39"/>
    <p:sldId id="297" r:id="rId40"/>
    <p:sldId id="299" r:id="rId41"/>
    <p:sldId id="298" r:id="rId42"/>
    <p:sldId id="302" r:id="rId43"/>
    <p:sldId id="303" r:id="rId44"/>
    <p:sldId id="301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98" r:id="rId60"/>
    <p:sldId id="399" r:id="rId61"/>
    <p:sldId id="400" r:id="rId62"/>
    <p:sldId id="318" r:id="rId63"/>
    <p:sldId id="319" r:id="rId64"/>
    <p:sldId id="320" r:id="rId65"/>
    <p:sldId id="321" r:id="rId66"/>
    <p:sldId id="322" r:id="rId67"/>
    <p:sldId id="323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9" r:id="rId81"/>
    <p:sldId id="337" r:id="rId82"/>
    <p:sldId id="338" r:id="rId83"/>
    <p:sldId id="340" r:id="rId84"/>
    <p:sldId id="341" r:id="rId85"/>
    <p:sldId id="342" r:id="rId86"/>
    <p:sldId id="347" r:id="rId87"/>
    <p:sldId id="343" r:id="rId88"/>
    <p:sldId id="344" r:id="rId89"/>
    <p:sldId id="345" r:id="rId90"/>
    <p:sldId id="346" r:id="rId91"/>
    <p:sldId id="348" r:id="rId92"/>
    <p:sldId id="349" r:id="rId93"/>
    <p:sldId id="350" r:id="rId94"/>
    <p:sldId id="351" r:id="rId95"/>
    <p:sldId id="354" r:id="rId96"/>
    <p:sldId id="355" r:id="rId97"/>
    <p:sldId id="356" r:id="rId98"/>
    <p:sldId id="357" r:id="rId99"/>
    <p:sldId id="358" r:id="rId100"/>
    <p:sldId id="401" r:id="rId101"/>
    <p:sldId id="360" r:id="rId102"/>
    <p:sldId id="432" r:id="rId103"/>
    <p:sldId id="361" r:id="rId104"/>
    <p:sldId id="363" r:id="rId105"/>
    <p:sldId id="364" r:id="rId106"/>
    <p:sldId id="368" r:id="rId107"/>
    <p:sldId id="366" r:id="rId108"/>
    <p:sldId id="367" r:id="rId109"/>
    <p:sldId id="369" r:id="rId110"/>
    <p:sldId id="370" r:id="rId111"/>
    <p:sldId id="371" r:id="rId112"/>
    <p:sldId id="372" r:id="rId113"/>
    <p:sldId id="376" r:id="rId114"/>
    <p:sldId id="373" r:id="rId115"/>
    <p:sldId id="374" r:id="rId116"/>
    <p:sldId id="375" r:id="rId117"/>
    <p:sldId id="377" r:id="rId118"/>
    <p:sldId id="378" r:id="rId119"/>
    <p:sldId id="379" r:id="rId120"/>
    <p:sldId id="380" r:id="rId121"/>
    <p:sldId id="381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5" r:id="rId135"/>
    <p:sldId id="396" r:id="rId136"/>
    <p:sldId id="397" r:id="rId137"/>
    <p:sldId id="412" r:id="rId138"/>
    <p:sldId id="428" r:id="rId139"/>
    <p:sldId id="413" r:id="rId140"/>
    <p:sldId id="414" r:id="rId141"/>
    <p:sldId id="415" r:id="rId142"/>
    <p:sldId id="429" r:id="rId143"/>
    <p:sldId id="417" r:id="rId144"/>
    <p:sldId id="418" r:id="rId145"/>
    <p:sldId id="436" r:id="rId146"/>
    <p:sldId id="433" r:id="rId147"/>
    <p:sldId id="434" r:id="rId148"/>
    <p:sldId id="437" r:id="rId149"/>
    <p:sldId id="438" r:id="rId150"/>
    <p:sldId id="430" r:id="rId151"/>
    <p:sldId id="404" r:id="rId152"/>
    <p:sldId id="406" r:id="rId153"/>
    <p:sldId id="405" r:id="rId154"/>
    <p:sldId id="410" r:id="rId155"/>
    <p:sldId id="409" r:id="rId156"/>
    <p:sldId id="431" r:id="rId157"/>
    <p:sldId id="439" r:id="rId158"/>
    <p:sldId id="440" r:id="rId159"/>
  </p:sldIdLst>
  <p:sldSz cx="9144000" cy="6858000" type="screen4x3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8" autoAdjust="0"/>
    <p:restoredTop sz="91474" autoAdjust="0"/>
  </p:normalViewPr>
  <p:slideViewPr>
    <p:cSldViewPr>
      <p:cViewPr>
        <p:scale>
          <a:sx n="30" d="100"/>
          <a:sy n="30" d="100"/>
        </p:scale>
        <p:origin x="-2508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image" Target="../media/image12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DA550-E0B8-46A4-A6D8-069E9B612C3C}" type="datetimeFigureOut">
              <a:rPr lang="en-GB" smtClean="0"/>
              <a:t>09/09/2017</a:t>
            </a:fld>
            <a:endParaRPr lang="en-GB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7FDAB-344D-4CF9-8AAF-04D57C93A69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20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86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33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54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78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8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183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445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90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09/09/2017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49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09/09/2017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21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09/09/2017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2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09/09/2017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82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09/09/2017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09/09/2017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88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09/09/2017</a:t>
            </a:fld>
            <a:endParaRPr lang="en-GB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09/09/2017</a:t>
            </a:fld>
            <a:endParaRPr lang="en-GB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64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09/09/2017</a:t>
            </a:fld>
            <a:endParaRPr lang="en-GB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15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09/09/2017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86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09/09/2017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35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85D80-9F65-433D-8644-C8D18C3CFA99}" type="datetimeFigureOut">
              <a:rPr lang="en-GB" smtClean="0"/>
              <a:t>09/09/2017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86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93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100.emf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02.em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103.emf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10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107.emf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09.emf"/><Relationship Id="rId4" Type="http://schemas.openxmlformats.org/officeDocument/2006/relationships/package" Target="../embeddings/Microsoft_Excel_Worksheet30.xlsx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113.emf"/><Relationship Id="rId4" Type="http://schemas.openxmlformats.org/officeDocument/2006/relationships/package" Target="../embeddings/Microsoft_Excel_Worksheet32.xlsx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1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16.emf"/><Relationship Id="rId5" Type="http://schemas.openxmlformats.org/officeDocument/2006/relationships/package" Target="../embeddings/Microsoft_Excel_Worksheet34.xlsx"/><Relationship Id="rId4" Type="http://schemas.openxmlformats.org/officeDocument/2006/relationships/image" Target="../media/image11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118.emf"/><Relationship Id="rId4" Type="http://schemas.openxmlformats.org/officeDocument/2006/relationships/package" Target="../embeddings/Microsoft_Excel_Worksheet36.xlsx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120.emf"/><Relationship Id="rId4" Type="http://schemas.openxmlformats.org/officeDocument/2006/relationships/package" Target="../embeddings/Microsoft_Excel_Worksheet37.xlsx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22.emf"/><Relationship Id="rId4" Type="http://schemas.openxmlformats.org/officeDocument/2006/relationships/package" Target="../embeddings/Microsoft_Excel_Worksheet38.xlsx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125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0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126.emf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28.emf"/><Relationship Id="rId5" Type="http://schemas.openxmlformats.org/officeDocument/2006/relationships/package" Target="../embeddings/Microsoft_Excel_Worksheet43.xlsx"/><Relationship Id="rId4" Type="http://schemas.openxmlformats.org/officeDocument/2006/relationships/image" Target="../media/image127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2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9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2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5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8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1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64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67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70.e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73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74.e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77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80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83.e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86.em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89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91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iki.ds.unipi.gr/download/attachments/44367916/worddav7d4d726ede785156a3cec903f0b1242d.png?version=1&amp;modificationDate=1499334293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21" y="144882"/>
            <a:ext cx="6406784" cy="65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4644008" y="186148"/>
            <a:ext cx="3024336" cy="82532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26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ESPD-EDM-02.00.00-asciidoc\espd-data-model\docs\src\main\asciidoc\images\PaymentOfTaxes_EO_mock-up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25" y="404664"/>
            <a:ext cx="8526463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779912" y="2564904"/>
            <a:ext cx="5184576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1301387" y="276434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group of property is shown only if the answer to the previous QUESTION is ‘No’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3389619" y="3501008"/>
            <a:ext cx="390293" cy="1996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Elipse"/>
          <p:cNvSpPr/>
          <p:nvPr/>
        </p:nvSpPr>
        <p:spPr>
          <a:xfrm>
            <a:off x="8820472" y="320544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20472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8770210" y="362925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10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47943" y="1772816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31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45939"/>
              </p:ext>
            </p:extLst>
          </p:nvPr>
        </p:nvGraphicFramePr>
        <p:xfrm>
          <a:off x="-1332656" y="1196752"/>
          <a:ext cx="11895530" cy="3193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6" name="Worksheet" r:id="rId3" imgW="13515939" imgH="3628987" progId="Excel.Sheet.12">
                  <p:embed/>
                </p:oleObj>
              </mc:Choice>
              <mc:Fallback>
                <p:oleObj name="Worksheet" r:id="rId3" imgW="13515939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332656" y="1196752"/>
                        <a:ext cx="11895530" cy="3193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94101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mu_references_ca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620688"/>
            <a:ext cx="9782175" cy="49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9230863" y="35384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30863" y="42855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45159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53925" cy="144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-272565" y="3324261"/>
            <a:ext cx="402524" cy="392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1</a:t>
            </a:r>
            <a:endParaRPr lang="en-GB" dirty="0"/>
          </a:p>
        </p:txBody>
      </p:sp>
      <p:sp>
        <p:nvSpPr>
          <p:cNvPr id="12" name="11 Elipse"/>
          <p:cNvSpPr/>
          <p:nvPr/>
        </p:nvSpPr>
        <p:spPr>
          <a:xfrm>
            <a:off x="-237300" y="10237029"/>
            <a:ext cx="402524" cy="392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2</a:t>
            </a:r>
            <a:endParaRPr lang="en-GB" dirty="0"/>
          </a:p>
        </p:txBody>
      </p:sp>
      <p:sp>
        <p:nvSpPr>
          <p:cNvPr id="13" name="12 Elipse"/>
          <p:cNvSpPr/>
          <p:nvPr/>
        </p:nvSpPr>
        <p:spPr>
          <a:xfrm>
            <a:off x="-252536" y="10712509"/>
            <a:ext cx="402524" cy="392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3</a:t>
            </a:r>
            <a:endParaRPr lang="en-GB" dirty="0"/>
          </a:p>
        </p:txBody>
      </p:sp>
      <p:sp>
        <p:nvSpPr>
          <p:cNvPr id="14" name="13 Elipse"/>
          <p:cNvSpPr/>
          <p:nvPr/>
        </p:nvSpPr>
        <p:spPr>
          <a:xfrm>
            <a:off x="-238248" y="11186853"/>
            <a:ext cx="402524" cy="392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4</a:t>
            </a:r>
            <a:endParaRPr lang="en-GB" dirty="0"/>
          </a:p>
        </p:txBody>
      </p:sp>
      <p:sp>
        <p:nvSpPr>
          <p:cNvPr id="15" name="14 Elipse"/>
          <p:cNvSpPr/>
          <p:nvPr/>
        </p:nvSpPr>
        <p:spPr>
          <a:xfrm>
            <a:off x="-252536" y="11648613"/>
            <a:ext cx="402524" cy="392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5</a:t>
            </a:r>
            <a:endParaRPr lang="en-GB" dirty="0"/>
          </a:p>
        </p:txBody>
      </p:sp>
      <p:sp>
        <p:nvSpPr>
          <p:cNvPr id="16" name="15 Elipse"/>
          <p:cNvSpPr/>
          <p:nvPr/>
        </p:nvSpPr>
        <p:spPr>
          <a:xfrm>
            <a:off x="11877470" y="2931490"/>
            <a:ext cx="402524" cy="392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6</a:t>
            </a:r>
            <a:endParaRPr lang="en-GB" dirty="0"/>
          </a:p>
        </p:txBody>
      </p:sp>
      <p:sp>
        <p:nvSpPr>
          <p:cNvPr id="18" name="17 Elipse"/>
          <p:cNvSpPr/>
          <p:nvPr/>
        </p:nvSpPr>
        <p:spPr>
          <a:xfrm>
            <a:off x="11916816" y="5373216"/>
            <a:ext cx="402524" cy="392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7</a:t>
            </a:r>
            <a:endParaRPr lang="en-GB" dirty="0"/>
          </a:p>
        </p:txBody>
      </p:sp>
      <p:sp>
        <p:nvSpPr>
          <p:cNvPr id="19" name="18 Elipse"/>
          <p:cNvSpPr/>
          <p:nvPr/>
        </p:nvSpPr>
        <p:spPr>
          <a:xfrm>
            <a:off x="11906504" y="6309320"/>
            <a:ext cx="402524" cy="392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8</a:t>
            </a:r>
            <a:endParaRPr lang="en-GB" dirty="0"/>
          </a:p>
        </p:txBody>
      </p:sp>
      <p:sp>
        <p:nvSpPr>
          <p:cNvPr id="20" name="19 Elipse"/>
          <p:cNvSpPr/>
          <p:nvPr/>
        </p:nvSpPr>
        <p:spPr>
          <a:xfrm>
            <a:off x="11903828" y="7068677"/>
            <a:ext cx="402524" cy="392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9</a:t>
            </a:r>
            <a:endParaRPr lang="en-GB" dirty="0"/>
          </a:p>
        </p:txBody>
      </p:sp>
      <p:sp>
        <p:nvSpPr>
          <p:cNvPr id="21" name="20 Elipse"/>
          <p:cNvSpPr/>
          <p:nvPr/>
        </p:nvSpPr>
        <p:spPr>
          <a:xfrm>
            <a:off x="11902068" y="7749480"/>
            <a:ext cx="402524" cy="392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/>
          </a:p>
        </p:txBody>
      </p:sp>
      <p:sp>
        <p:nvSpPr>
          <p:cNvPr id="2" name="1 CuadroTexto"/>
          <p:cNvSpPr txBox="1"/>
          <p:nvPr/>
        </p:nvSpPr>
        <p:spPr>
          <a:xfrm>
            <a:off x="11900664" y="77347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10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11860960" y="8292813"/>
            <a:ext cx="402524" cy="392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11859556" y="82780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>
                <a:solidFill>
                  <a:schemeClr val="bg1"/>
                </a:solidFill>
              </a:rPr>
              <a:t>11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5" name="24 Elipse"/>
          <p:cNvSpPr/>
          <p:nvPr/>
        </p:nvSpPr>
        <p:spPr>
          <a:xfrm>
            <a:off x="11875708" y="8754357"/>
            <a:ext cx="402524" cy="392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/>
          </a:p>
        </p:txBody>
      </p:sp>
      <p:sp>
        <p:nvSpPr>
          <p:cNvPr id="26" name="25 CuadroTexto"/>
          <p:cNvSpPr txBox="1"/>
          <p:nvPr/>
        </p:nvSpPr>
        <p:spPr>
          <a:xfrm>
            <a:off x="11874304" y="87396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>
                <a:solidFill>
                  <a:schemeClr val="bg1"/>
                </a:solidFill>
              </a:rPr>
              <a:t>12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7" name="26 Elipse"/>
          <p:cNvSpPr/>
          <p:nvPr/>
        </p:nvSpPr>
        <p:spPr>
          <a:xfrm>
            <a:off x="11846212" y="9444941"/>
            <a:ext cx="402524" cy="392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/>
          </a:p>
        </p:txBody>
      </p:sp>
      <p:sp>
        <p:nvSpPr>
          <p:cNvPr id="28" name="27 CuadroTexto"/>
          <p:cNvSpPr txBox="1"/>
          <p:nvPr/>
        </p:nvSpPr>
        <p:spPr>
          <a:xfrm>
            <a:off x="11844808" y="943019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13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9" name="28 Elipse"/>
          <p:cNvSpPr/>
          <p:nvPr/>
        </p:nvSpPr>
        <p:spPr>
          <a:xfrm>
            <a:off x="11859556" y="10179769"/>
            <a:ext cx="402524" cy="392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/>
          </a:p>
        </p:txBody>
      </p:sp>
      <p:sp>
        <p:nvSpPr>
          <p:cNvPr id="30" name="29 CuadroTexto"/>
          <p:cNvSpPr txBox="1"/>
          <p:nvPr/>
        </p:nvSpPr>
        <p:spPr>
          <a:xfrm>
            <a:off x="11858152" y="1016502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14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1" name="30 Elipse"/>
          <p:cNvSpPr/>
          <p:nvPr/>
        </p:nvSpPr>
        <p:spPr>
          <a:xfrm>
            <a:off x="11846212" y="10885101"/>
            <a:ext cx="402524" cy="392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/>
          </a:p>
        </p:txBody>
      </p:sp>
      <p:sp>
        <p:nvSpPr>
          <p:cNvPr id="32" name="31 CuadroTexto"/>
          <p:cNvSpPr txBox="1"/>
          <p:nvPr/>
        </p:nvSpPr>
        <p:spPr>
          <a:xfrm>
            <a:off x="11844808" y="1087035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15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3" name="32 Elipse"/>
          <p:cNvSpPr/>
          <p:nvPr/>
        </p:nvSpPr>
        <p:spPr>
          <a:xfrm>
            <a:off x="11846212" y="11821205"/>
            <a:ext cx="402524" cy="392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/>
          </a:p>
        </p:txBody>
      </p:sp>
      <p:sp>
        <p:nvSpPr>
          <p:cNvPr id="34" name="33 CuadroTexto"/>
          <p:cNvSpPr txBox="1"/>
          <p:nvPr/>
        </p:nvSpPr>
        <p:spPr>
          <a:xfrm>
            <a:off x="11844808" y="118064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16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7125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12545"/>
              </p:ext>
            </p:extLst>
          </p:nvPr>
        </p:nvGraphicFramePr>
        <p:xfrm>
          <a:off x="-396552" y="548680"/>
          <a:ext cx="9816752" cy="5695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40" name="Worksheet" r:id="rId3" imgW="17087797" imgH="9915470" progId="Excel.Sheet.12">
                  <p:embed/>
                </p:oleObj>
              </mc:Choice>
              <mc:Fallback>
                <p:oleObj name="Worksheet" r:id="rId3" imgW="17087797" imgH="991547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-396552" y="548680"/>
                        <a:ext cx="9816752" cy="5695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86397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t="38158" r="9847" b="6250"/>
          <a:stretch/>
        </p:blipFill>
        <p:spPr bwMode="auto">
          <a:xfrm>
            <a:off x="-900608" y="1124744"/>
            <a:ext cx="10635915" cy="406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7795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t="15132" r="10489" b="12171"/>
          <a:stretch/>
        </p:blipFill>
        <p:spPr bwMode="auto">
          <a:xfrm>
            <a:off x="-756592" y="836712"/>
            <a:ext cx="10467473" cy="531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612561" y="13407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612560" y="19888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2327777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444471"/>
              </p:ext>
            </p:extLst>
          </p:nvPr>
        </p:nvGraphicFramePr>
        <p:xfrm>
          <a:off x="-252536" y="1484784"/>
          <a:ext cx="9888794" cy="3472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8" name="Worksheet" r:id="rId3" imgW="8705863" imgH="3057538" progId="Excel.Sheet.12">
                  <p:embed/>
                </p:oleObj>
              </mc:Choice>
              <mc:Fallback>
                <p:oleObj name="Worksheet" r:id="rId3" imgW="8705863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-252536" y="1484784"/>
                        <a:ext cx="9888794" cy="3472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82431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571500"/>
            <a:ext cx="97821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04879" y="306896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154603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04" y="-531440"/>
            <a:ext cx="10001250" cy="924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Elipse"/>
          <p:cNvSpPr/>
          <p:nvPr/>
        </p:nvSpPr>
        <p:spPr>
          <a:xfrm>
            <a:off x="9710680" y="229213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710680" y="273079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710680" y="31409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710680" y="35730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8" name="17 Elipse"/>
          <p:cNvSpPr/>
          <p:nvPr/>
        </p:nvSpPr>
        <p:spPr>
          <a:xfrm>
            <a:off x="9710680" y="39330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710680" y="509438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20" name="19 Elipse"/>
          <p:cNvSpPr/>
          <p:nvPr/>
        </p:nvSpPr>
        <p:spPr>
          <a:xfrm>
            <a:off x="9710680" y="553078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21" name="20 Elipse"/>
          <p:cNvSpPr/>
          <p:nvPr/>
        </p:nvSpPr>
        <p:spPr>
          <a:xfrm>
            <a:off x="9710680" y="589082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670773" y="585752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710680" y="14127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24" name="23 Elipse"/>
          <p:cNvSpPr/>
          <p:nvPr/>
        </p:nvSpPr>
        <p:spPr>
          <a:xfrm>
            <a:off x="9710680" y="192870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26" name="25 Elipse"/>
          <p:cNvSpPr/>
          <p:nvPr/>
        </p:nvSpPr>
        <p:spPr>
          <a:xfrm>
            <a:off x="9710680" y="632286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670773" y="62895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204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3445675"/>
              </p:ext>
            </p:extLst>
          </p:nvPr>
        </p:nvGraphicFramePr>
        <p:xfrm>
          <a:off x="387490" y="-1251520"/>
          <a:ext cx="8735094" cy="8707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1" name="Worksheet" r:id="rId3" imgW="9753504" imgH="9724897" progId="Excel.Sheet.12">
                  <p:embed/>
                </p:oleObj>
              </mc:Choice>
              <mc:Fallback>
                <p:oleObj name="Worksheet" r:id="rId3" imgW="9753504" imgH="97248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387490" y="-1251520"/>
                        <a:ext cx="8735094" cy="8707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3146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712" y="610922"/>
            <a:ext cx="11687175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-1791274" y="1804944"/>
            <a:ext cx="11600604" cy="49674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5 CuadroTexto"/>
          <p:cNvSpPr txBox="1"/>
          <p:nvPr/>
        </p:nvSpPr>
        <p:spPr>
          <a:xfrm>
            <a:off x="9900592" y="1844824"/>
            <a:ext cx="174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EU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-1750752" y="2492896"/>
            <a:ext cx="11600604" cy="864096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7 CuadroTexto"/>
          <p:cNvSpPr txBox="1"/>
          <p:nvPr/>
        </p:nvSpPr>
        <p:spPr>
          <a:xfrm>
            <a:off x="9864907" y="2728656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-1764704" y="3356992"/>
            <a:ext cx="11600604" cy="115212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9 CuadroTexto"/>
          <p:cNvSpPr txBox="1"/>
          <p:nvPr/>
        </p:nvSpPr>
        <p:spPr>
          <a:xfrm>
            <a:off x="9850955" y="3707740"/>
            <a:ext cx="18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-1764704" y="4509120"/>
            <a:ext cx="11600604" cy="93610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11 CuadroTexto"/>
          <p:cNvSpPr txBox="1"/>
          <p:nvPr/>
        </p:nvSpPr>
        <p:spPr>
          <a:xfrm>
            <a:off x="9850955" y="4753610"/>
            <a:ext cx="188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-1764704" y="5445224"/>
            <a:ext cx="11600604" cy="1080120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13 CuadroTexto"/>
          <p:cNvSpPr txBox="1"/>
          <p:nvPr/>
        </p:nvSpPr>
        <p:spPr>
          <a:xfrm>
            <a:off x="9850955" y="5795972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IV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9662911" y="212532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684568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9" name="18 Elipse"/>
          <p:cNvSpPr/>
          <p:nvPr/>
        </p:nvSpPr>
        <p:spPr>
          <a:xfrm>
            <a:off x="9684568" y="414908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20" name="19 Elipse"/>
          <p:cNvSpPr/>
          <p:nvPr/>
        </p:nvSpPr>
        <p:spPr>
          <a:xfrm>
            <a:off x="9684568" y="51496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21" name="20 Elipse"/>
          <p:cNvSpPr/>
          <p:nvPr/>
        </p:nvSpPr>
        <p:spPr>
          <a:xfrm>
            <a:off x="9684568" y="62373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921534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" t="9806" r="2865" b="15194"/>
          <a:stretch/>
        </p:blipFill>
        <p:spPr bwMode="auto">
          <a:xfrm>
            <a:off x="-1324303" y="488730"/>
            <a:ext cx="12029089" cy="548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4125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16163" r="9850" b="50862"/>
          <a:stretch/>
        </p:blipFill>
        <p:spPr bwMode="auto">
          <a:xfrm>
            <a:off x="-756592" y="1628800"/>
            <a:ext cx="10578662" cy="241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99604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0" t="37997" r="9990" b="28167"/>
          <a:stretch/>
        </p:blipFill>
        <p:spPr bwMode="auto">
          <a:xfrm>
            <a:off x="-684584" y="1844824"/>
            <a:ext cx="10531365" cy="2475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694914" y="206650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08498"/>
              </p:ext>
            </p:extLst>
          </p:nvPr>
        </p:nvGraphicFramePr>
        <p:xfrm>
          <a:off x="0" y="2662238"/>
          <a:ext cx="9144000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0" name="Worksheet" r:id="rId3" imgW="9143977" imgH="1533493" progId="Excel.Sheet.12">
                  <p:embed/>
                </p:oleObj>
              </mc:Choice>
              <mc:Fallback>
                <p:oleObj name="Worksheet" r:id="rId3" imgW="9143977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0" y="2662238"/>
                        <a:ext cx="9144000" cy="153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73056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16163" r="9850" b="50862"/>
          <a:stretch/>
        </p:blipFill>
        <p:spPr bwMode="auto">
          <a:xfrm>
            <a:off x="-756592" y="1628800"/>
            <a:ext cx="10578662" cy="241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428750"/>
            <a:ext cx="97821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1053" y="435322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547813"/>
            <a:ext cx="992505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68982" y="407707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982" y="35730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353348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293337"/>
              </p:ext>
            </p:extLst>
          </p:nvPr>
        </p:nvGraphicFramePr>
        <p:xfrm>
          <a:off x="-828600" y="1268760"/>
          <a:ext cx="11066245" cy="4216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4" name="Worksheet" r:id="rId3" imgW="8525003" imgH="3248111" progId="Excel.Sheet.12">
                  <p:embed/>
                </p:oleObj>
              </mc:Choice>
              <mc:Fallback>
                <p:oleObj name="Worksheet" r:id="rId3" imgW="8525003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-828600" y="1268760"/>
                        <a:ext cx="11066245" cy="42163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50730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26724" r="9850" b="24784"/>
          <a:stretch/>
        </p:blipFill>
        <p:spPr bwMode="auto">
          <a:xfrm>
            <a:off x="-756592" y="1340768"/>
            <a:ext cx="10767848" cy="354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8432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3" t="20259" r="9849" b="19612"/>
          <a:stretch/>
        </p:blipFill>
        <p:spPr bwMode="auto">
          <a:xfrm>
            <a:off x="-756592" y="980728"/>
            <a:ext cx="10610193" cy="4398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48783" y="170080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48783" y="11967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648783" y="21503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648783" y="256666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42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" y="5752"/>
            <a:ext cx="9839325" cy="996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2822151" y="3429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5580112" y="34426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236399" y="46456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45" y="2324372"/>
            <a:ext cx="228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2090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594059"/>
              </p:ext>
            </p:extLst>
          </p:nvPr>
        </p:nvGraphicFramePr>
        <p:xfrm>
          <a:off x="-540568" y="1052736"/>
          <a:ext cx="10085700" cy="4288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4" name="Worksheet" r:id="rId3" imgW="7639057" imgH="3248111" progId="Excel.Sheet.12">
                  <p:embed/>
                </p:oleObj>
              </mc:Choice>
              <mc:Fallback>
                <p:oleObj name="Worksheet" r:id="rId3" imgW="7639057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540568" y="1052736"/>
                        <a:ext cx="10085700" cy="4288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14071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26724" r="9850" b="24784"/>
          <a:stretch/>
        </p:blipFill>
        <p:spPr bwMode="auto">
          <a:xfrm>
            <a:off x="-756592" y="1340768"/>
            <a:ext cx="10767848" cy="354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10546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3" y="1852392"/>
            <a:ext cx="9078593" cy="3153215"/>
          </a:xfrm>
          <a:prstGeom prst="rect">
            <a:avLst/>
          </a:prstGeom>
        </p:spPr>
      </p:pic>
      <p:sp>
        <p:nvSpPr>
          <p:cNvPr id="5" name="4 Elipse"/>
          <p:cNvSpPr/>
          <p:nvPr/>
        </p:nvSpPr>
        <p:spPr>
          <a:xfrm>
            <a:off x="8388424" y="45811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388424" y="400330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Rectángulo"/>
          <p:cNvSpPr/>
          <p:nvPr/>
        </p:nvSpPr>
        <p:spPr>
          <a:xfrm>
            <a:off x="3923928" y="4509120"/>
            <a:ext cx="3744416" cy="27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92743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8468"/>
            <a:ext cx="9144000" cy="2861064"/>
          </a:xfrm>
          <a:prstGeom prst="rect">
            <a:avLst/>
          </a:prstGeom>
        </p:spPr>
      </p:pic>
      <p:sp>
        <p:nvSpPr>
          <p:cNvPr id="5" name="4 Elipse"/>
          <p:cNvSpPr/>
          <p:nvPr/>
        </p:nvSpPr>
        <p:spPr>
          <a:xfrm>
            <a:off x="2904152" y="329374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2915816" y="284487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000203" y="25826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00203" y="299897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05402" y="34465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2717021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391169"/>
              </p:ext>
            </p:extLst>
          </p:nvPr>
        </p:nvGraphicFramePr>
        <p:xfrm>
          <a:off x="-756592" y="1412776"/>
          <a:ext cx="10615231" cy="3737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6" name="Worksheet" r:id="rId3" imgW="9763221" imgH="3438414" progId="Excel.Sheet.12">
                  <p:embed/>
                </p:oleObj>
              </mc:Choice>
              <mc:Fallback>
                <p:oleObj name="Worksheet" r:id="rId3" imgW="9763221" imgH="3438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56592" y="1412776"/>
                        <a:ext cx="10615231" cy="3737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62161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" t="22413" r="21845" b="16595"/>
          <a:stretch/>
        </p:blipFill>
        <p:spPr bwMode="auto">
          <a:xfrm>
            <a:off x="-23466" y="980728"/>
            <a:ext cx="9632731" cy="446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76342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408008"/>
              </p:ext>
            </p:extLst>
          </p:nvPr>
        </p:nvGraphicFramePr>
        <p:xfrm>
          <a:off x="-828600" y="548680"/>
          <a:ext cx="10497376" cy="5541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2" name="Worksheet" r:id="rId3" imgW="9763221" imgH="5153032" progId="Excel.Sheet.12">
                  <p:embed/>
                </p:oleObj>
              </mc:Choice>
              <mc:Fallback>
                <p:oleObj name="Worksheet" r:id="rId3" imgW="9763221" imgH="51530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828600" y="548680"/>
                        <a:ext cx="10497376" cy="5541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57065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1" t="48736" r="21121" b="29808"/>
          <a:stretch/>
        </p:blipFill>
        <p:spPr bwMode="auto">
          <a:xfrm>
            <a:off x="-612576" y="1988840"/>
            <a:ext cx="10562896" cy="220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6392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7" t="32643" r="21638" b="41456"/>
          <a:stretch/>
        </p:blipFill>
        <p:spPr bwMode="auto">
          <a:xfrm>
            <a:off x="-684584" y="2023043"/>
            <a:ext cx="10578662" cy="2664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8998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228091"/>
              </p:ext>
            </p:extLst>
          </p:nvPr>
        </p:nvGraphicFramePr>
        <p:xfrm>
          <a:off x="-1044624" y="1484784"/>
          <a:ext cx="10877996" cy="397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6" name="Worksheet" r:id="rId3" imgW="8363046" imgH="3057480" progId="Excel.Sheet.12">
                  <p:embed/>
                </p:oleObj>
              </mc:Choice>
              <mc:Fallback>
                <p:oleObj name="Worksheet" r:id="rId3" imgW="8363046" imgH="3057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044624" y="1484784"/>
                        <a:ext cx="10877996" cy="3977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25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467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22 Rectángulo redondeado"/>
          <p:cNvSpPr/>
          <p:nvPr/>
        </p:nvSpPr>
        <p:spPr>
          <a:xfrm>
            <a:off x="-671568" y="2002488"/>
            <a:ext cx="3587384" cy="99446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1 CuadroTexto"/>
          <p:cNvSpPr txBox="1"/>
          <p:nvPr/>
        </p:nvSpPr>
        <p:spPr>
          <a:xfrm>
            <a:off x="-88471" y="2114272"/>
            <a:ext cx="3724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Minimum threshold</a:t>
            </a: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:  50€</a:t>
            </a:r>
          </a:p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In case of debt please try to fulfil your obligation before tendering</a:t>
            </a:r>
            <a:endParaRPr lang="en-GB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-612576" y="21335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342695" y="21369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353163" y="24997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150963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438207"/>
              </p:ext>
            </p:extLst>
          </p:nvPr>
        </p:nvGraphicFramePr>
        <p:xfrm>
          <a:off x="-1188640" y="260648"/>
          <a:ext cx="11391229" cy="6376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2" name="Worksheet" r:id="rId3" imgW="8524855" imgH="4771980" progId="Excel.Sheet.12">
                  <p:embed/>
                </p:oleObj>
              </mc:Choice>
              <mc:Fallback>
                <p:oleObj name="Worksheet" r:id="rId3" imgW="8524855" imgH="47719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188640" y="260648"/>
                        <a:ext cx="11391229" cy="6376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32945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8" t="41686" r="20518" b="14483"/>
          <a:stretch/>
        </p:blipFill>
        <p:spPr bwMode="auto">
          <a:xfrm>
            <a:off x="-972616" y="1268760"/>
            <a:ext cx="10957035" cy="4508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3829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1" t="20844" r="20862" b="14482"/>
          <a:stretch/>
        </p:blipFill>
        <p:spPr bwMode="auto">
          <a:xfrm>
            <a:off x="-828600" y="42371"/>
            <a:ext cx="10862442" cy="66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746248" y="323364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746248" y="6206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3851920" y="4509120"/>
            <a:ext cx="589432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020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548930"/>
              </p:ext>
            </p:extLst>
          </p:nvPr>
        </p:nvGraphicFramePr>
        <p:xfrm>
          <a:off x="52388" y="1614488"/>
          <a:ext cx="9039225" cy="362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4" name="Worksheet" r:id="rId4" imgW="9039240" imgH="3628987" progId="Excel.Sheet.12">
                  <p:embed/>
                </p:oleObj>
              </mc:Choice>
              <mc:Fallback>
                <p:oleObj name="Worksheet" r:id="rId4" imgW="9039240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8" y="1614488"/>
                        <a:ext cx="9039225" cy="362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62446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3" y="620688"/>
            <a:ext cx="97821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Elipse"/>
          <p:cNvSpPr/>
          <p:nvPr/>
        </p:nvSpPr>
        <p:spPr>
          <a:xfrm>
            <a:off x="9070732" y="31173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508728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476672"/>
            <a:ext cx="9934575" cy="58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Elipse"/>
          <p:cNvSpPr/>
          <p:nvPr/>
        </p:nvSpPr>
        <p:spPr>
          <a:xfrm>
            <a:off x="9020964" y="26991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9020964" y="24208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20964" y="29871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020964" y="50131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20964" y="539074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775645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844091"/>
              </p:ext>
            </p:extLst>
          </p:nvPr>
        </p:nvGraphicFramePr>
        <p:xfrm>
          <a:off x="-252536" y="836712"/>
          <a:ext cx="9600728" cy="5575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28" name="Worksheet" r:id="rId3" imgW="9201205" imgH="5343605" progId="Excel.Sheet.12">
                  <p:embed/>
                </p:oleObj>
              </mc:Choice>
              <mc:Fallback>
                <p:oleObj name="Worksheet" r:id="rId3" imgW="9201205" imgH="534360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-252536" y="836712"/>
                        <a:ext cx="9600728" cy="5575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1596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58"/>
          <a:stretch/>
        </p:blipFill>
        <p:spPr bwMode="auto">
          <a:xfrm>
            <a:off x="-396552" y="466725"/>
            <a:ext cx="9782176" cy="4026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-464076" y="160549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464076" y="119403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-468560" y="202389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-464076" y="245594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-464076" y="284501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464076" y="330251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3559" y="119492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223559" y="159552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223559" y="202961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223559" y="247357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3652" y="245604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17 Elipse"/>
          <p:cNvSpPr/>
          <p:nvPr/>
        </p:nvSpPr>
        <p:spPr>
          <a:xfrm>
            <a:off x="9223559" y="303772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CuadroTexto"/>
          <p:cNvSpPr txBox="1"/>
          <p:nvPr/>
        </p:nvSpPr>
        <p:spPr>
          <a:xfrm>
            <a:off x="9183652" y="302019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9223559" y="42223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1" name="20 CuadroTexto"/>
          <p:cNvSpPr txBox="1"/>
          <p:nvPr/>
        </p:nvSpPr>
        <p:spPr>
          <a:xfrm>
            <a:off x="9183652" y="420484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12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5204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7253" y="863909"/>
            <a:ext cx="942022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098147" y="9585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058240" y="94336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7" name="6 Elipse"/>
          <p:cNvSpPr/>
          <p:nvPr/>
        </p:nvSpPr>
        <p:spPr>
          <a:xfrm>
            <a:off x="9098147" y="157645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8" name="7 CuadroTexto"/>
          <p:cNvSpPr txBox="1"/>
          <p:nvPr/>
        </p:nvSpPr>
        <p:spPr>
          <a:xfrm>
            <a:off x="9058240" y="155892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" name="8 Elipse"/>
          <p:cNvSpPr/>
          <p:nvPr/>
        </p:nvSpPr>
        <p:spPr>
          <a:xfrm>
            <a:off x="9098147" y="194449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9058240" y="192696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15</a:t>
            </a:r>
            <a:endParaRPr lang="en-GB" sz="1400" dirty="0">
              <a:solidFill>
                <a:schemeClr val="bg1"/>
              </a:solidFill>
            </a:endParaRPr>
          </a:p>
        </p:txBody>
      </p:sp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187673"/>
              </p:ext>
            </p:extLst>
          </p:nvPr>
        </p:nvGraphicFramePr>
        <p:xfrm>
          <a:off x="0" y="3429000"/>
          <a:ext cx="9039225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09" name="Worksheet" r:id="rId4" imgW="9039240" imgH="2104942" progId="Excel.Sheet.12">
                  <p:embed/>
                </p:oleObj>
              </mc:Choice>
              <mc:Fallback>
                <p:oleObj name="Worksheet" r:id="rId4" imgW="9039240" imgH="2104942" progId="Excel.Sheet.12">
                  <p:embed/>
                  <p:pic>
                    <p:nvPicPr>
                      <p:cNvPr id="0" name="3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429000"/>
                        <a:ext cx="9039225" cy="210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881875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279" y="104341"/>
            <a:ext cx="96869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304309" y="21663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" name="3 CuadroTexto"/>
          <p:cNvSpPr txBox="1"/>
          <p:nvPr/>
        </p:nvSpPr>
        <p:spPr>
          <a:xfrm>
            <a:off x="9264402" y="19910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4 Elipse"/>
          <p:cNvSpPr/>
          <p:nvPr/>
        </p:nvSpPr>
        <p:spPr>
          <a:xfrm>
            <a:off x="9304309" y="170415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264402" y="168895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7" name="6 Elipse"/>
          <p:cNvSpPr/>
          <p:nvPr/>
        </p:nvSpPr>
        <p:spPr>
          <a:xfrm>
            <a:off x="9304309" y="221053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8" name="7 CuadroTexto"/>
          <p:cNvSpPr txBox="1"/>
          <p:nvPr/>
        </p:nvSpPr>
        <p:spPr>
          <a:xfrm>
            <a:off x="9264402" y="219300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" name="8 Elipse"/>
          <p:cNvSpPr/>
          <p:nvPr/>
        </p:nvSpPr>
        <p:spPr>
          <a:xfrm>
            <a:off x="9304309" y="269484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9264402" y="26773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10 Elipse"/>
          <p:cNvSpPr/>
          <p:nvPr/>
        </p:nvSpPr>
        <p:spPr>
          <a:xfrm>
            <a:off x="9317827" y="323056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9277920" y="321304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16</a:t>
            </a:r>
            <a:endParaRPr lang="en-GB" sz="1400" dirty="0">
              <a:solidFill>
                <a:schemeClr val="bg1"/>
              </a:solidFill>
            </a:endParaRPr>
          </a:p>
        </p:txBody>
      </p:sp>
      <p:graphicFrame>
        <p:nvGraphicFramePr>
          <p:cNvPr id="13" name="1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6374475"/>
              </p:ext>
            </p:extLst>
          </p:nvPr>
        </p:nvGraphicFramePr>
        <p:xfrm>
          <a:off x="97570" y="3823929"/>
          <a:ext cx="9039225" cy="248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2" name="Worksheet" r:id="rId3" imgW="9039240" imgH="2486088" progId="Excel.Sheet.12">
                  <p:embed/>
                </p:oleObj>
              </mc:Choice>
              <mc:Fallback>
                <p:oleObj name="Worksheet" r:id="rId3" imgW="9039240" imgH="248608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570" y="3823929"/>
                        <a:ext cx="9039225" cy="248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24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" y="1017627"/>
            <a:ext cx="9054455" cy="507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Elipse"/>
          <p:cNvSpPr/>
          <p:nvPr/>
        </p:nvSpPr>
        <p:spPr>
          <a:xfrm>
            <a:off x="2771800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1" name="10 Elipse"/>
          <p:cNvSpPr/>
          <p:nvPr/>
        </p:nvSpPr>
        <p:spPr>
          <a:xfrm>
            <a:off x="305164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12" name="11 Elipse"/>
          <p:cNvSpPr/>
          <p:nvPr/>
        </p:nvSpPr>
        <p:spPr>
          <a:xfrm>
            <a:off x="335605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3" name="12 Elipse"/>
          <p:cNvSpPr/>
          <p:nvPr/>
        </p:nvSpPr>
        <p:spPr>
          <a:xfrm>
            <a:off x="3635896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362812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8545" y="149238"/>
            <a:ext cx="9744076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220786" y="38985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7" name="6 CuadroTexto"/>
          <p:cNvSpPr txBox="1"/>
          <p:nvPr/>
        </p:nvSpPr>
        <p:spPr>
          <a:xfrm>
            <a:off x="9180879" y="37233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8" name="7 Elipse"/>
          <p:cNvSpPr/>
          <p:nvPr/>
        </p:nvSpPr>
        <p:spPr>
          <a:xfrm>
            <a:off x="9220786" y="150879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9180879" y="149126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18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0" name="9 Elipse"/>
          <p:cNvSpPr/>
          <p:nvPr/>
        </p:nvSpPr>
        <p:spPr>
          <a:xfrm>
            <a:off x="9220786" y="197403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1" name="10 CuadroTexto"/>
          <p:cNvSpPr txBox="1"/>
          <p:nvPr/>
        </p:nvSpPr>
        <p:spPr>
          <a:xfrm>
            <a:off x="9180879" y="195650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19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9220786" y="253035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9180879" y="251282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20</a:t>
            </a:r>
            <a:endParaRPr lang="en-GB" sz="1400" dirty="0">
              <a:solidFill>
                <a:schemeClr val="bg1"/>
              </a:solidFill>
            </a:endParaRPr>
          </a:p>
        </p:txBody>
      </p:sp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384907"/>
              </p:ext>
            </p:extLst>
          </p:nvPr>
        </p:nvGraphicFramePr>
        <p:xfrm>
          <a:off x="-16120" y="3573016"/>
          <a:ext cx="9039225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6" name="Worksheet" r:id="rId5" imgW="9039240" imgH="2104942" progId="Excel.Sheet.12">
                  <p:embed/>
                </p:oleObj>
              </mc:Choice>
              <mc:Fallback>
                <p:oleObj name="Worksheet" r:id="rId5" imgW="9039240" imgH="210494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6120" y="3573016"/>
                        <a:ext cx="9039225" cy="210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884616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34"/>
          <a:stretch/>
        </p:blipFill>
        <p:spPr bwMode="auto">
          <a:xfrm>
            <a:off x="-197607" y="1335996"/>
            <a:ext cx="9486900" cy="89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193525" y="16463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153618" y="162880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21</a:t>
            </a:r>
            <a:endParaRPr lang="en-GB" sz="1400" dirty="0">
              <a:solidFill>
                <a:schemeClr val="bg1"/>
              </a:solidFill>
            </a:endParaRPr>
          </a:p>
        </p:txBody>
      </p:sp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19600"/>
              </p:ext>
            </p:extLst>
          </p:nvPr>
        </p:nvGraphicFramePr>
        <p:xfrm>
          <a:off x="251520" y="3140968"/>
          <a:ext cx="8724900" cy="1195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0" name="Worksheet" r:id="rId3" imgW="9801283" imgH="1342920" progId="Excel.Sheet.12">
                  <p:embed/>
                </p:oleObj>
              </mc:Choice>
              <mc:Fallback>
                <p:oleObj name="Worksheet" r:id="rId3" imgW="9801283" imgH="1342920" progId="Excel.Sheet.12">
                  <p:embed/>
                  <p:pic>
                    <p:nvPicPr>
                      <p:cNvPr id="0" name="3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140968"/>
                        <a:ext cx="8724900" cy="1195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47884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113" y="476672"/>
            <a:ext cx="9420226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189509" y="6033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" name="3 CuadroTexto"/>
          <p:cNvSpPr txBox="1"/>
          <p:nvPr/>
        </p:nvSpPr>
        <p:spPr>
          <a:xfrm>
            <a:off x="9163049" y="5810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4 Elipse"/>
          <p:cNvSpPr/>
          <p:nvPr/>
        </p:nvSpPr>
        <p:spPr>
          <a:xfrm>
            <a:off x="9199604" y="140891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173144" y="138661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27296" y="634986"/>
            <a:ext cx="395536" cy="152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7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635618"/>
              </p:ext>
            </p:extLst>
          </p:nvPr>
        </p:nvGraphicFramePr>
        <p:xfrm>
          <a:off x="52388" y="2185988"/>
          <a:ext cx="9039225" cy="248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9" name="Worksheet" r:id="rId4" imgW="9039240" imgH="2486088" progId="Excel.Sheet.12">
                  <p:embed/>
                </p:oleObj>
              </mc:Choice>
              <mc:Fallback>
                <p:oleObj name="Worksheet" r:id="rId4" imgW="9039240" imgH="248608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8" y="2185988"/>
                        <a:ext cx="9039225" cy="248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214438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9835" y="226036"/>
            <a:ext cx="981075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36321" y="76841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209861" y="74611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30</a:t>
            </a:r>
            <a:endParaRPr lang="en-GB" sz="1400" dirty="0">
              <a:solidFill>
                <a:schemeClr val="bg1"/>
              </a:solidFill>
            </a:endParaRPr>
          </a:p>
        </p:txBody>
      </p:sp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007942"/>
              </p:ext>
            </p:extLst>
          </p:nvPr>
        </p:nvGraphicFramePr>
        <p:xfrm>
          <a:off x="170636" y="4293096"/>
          <a:ext cx="9039225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25" name="Worksheet" r:id="rId4" imgW="9039240" imgH="1342920" progId="Excel.Sheet.12">
                  <p:embed/>
                </p:oleObj>
              </mc:Choice>
              <mc:Fallback>
                <p:oleObj name="Worksheet" r:id="rId4" imgW="9039240" imgH="13429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0636" y="4293096"/>
                        <a:ext cx="9039225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944769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2966" y="-5226"/>
            <a:ext cx="9744076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135183" y="112730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7" name="6 CuadroTexto"/>
          <p:cNvSpPr txBox="1"/>
          <p:nvPr/>
        </p:nvSpPr>
        <p:spPr>
          <a:xfrm>
            <a:off x="9207406" y="304921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8" name="7 Elipse"/>
          <p:cNvSpPr/>
          <p:nvPr/>
        </p:nvSpPr>
        <p:spPr>
          <a:xfrm>
            <a:off x="9166850" y="16313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9126943" y="160905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34</a:t>
            </a:r>
            <a:endParaRPr lang="en-GB" sz="1400" dirty="0">
              <a:solidFill>
                <a:schemeClr val="bg1"/>
              </a:solidFill>
            </a:endParaRPr>
          </a:p>
        </p:txBody>
      </p:sp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565459"/>
              </p:ext>
            </p:extLst>
          </p:nvPr>
        </p:nvGraphicFramePr>
        <p:xfrm>
          <a:off x="104775" y="3582958"/>
          <a:ext cx="9039225" cy="191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22" name="Worksheet" r:id="rId4" imgW="9039240" imgH="1914639" progId="Excel.Sheet.12">
                  <p:embed/>
                </p:oleObj>
              </mc:Choice>
              <mc:Fallback>
                <p:oleObj name="Worksheet" r:id="rId4" imgW="9039240" imgH="191463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775" y="3582958"/>
                        <a:ext cx="9039225" cy="191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765182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14"/>
            <a:ext cx="9829800" cy="140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0 Elipse"/>
          <p:cNvSpPr/>
          <p:nvPr/>
        </p:nvSpPr>
        <p:spPr>
          <a:xfrm>
            <a:off x="-82699" y="181800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82699" y="141894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59887" y="218855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55403" y="255459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-55403" y="290475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-55403" y="327467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598912" y="146989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8" name="17 Elipse"/>
          <p:cNvSpPr/>
          <p:nvPr/>
        </p:nvSpPr>
        <p:spPr>
          <a:xfrm>
            <a:off x="9598912" y="182415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598912" y="217971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20" name="19 Elipse"/>
          <p:cNvSpPr/>
          <p:nvPr/>
        </p:nvSpPr>
        <p:spPr>
          <a:xfrm>
            <a:off x="9598912" y="255716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1" name="20 CuadroTexto"/>
          <p:cNvSpPr txBox="1"/>
          <p:nvPr/>
        </p:nvSpPr>
        <p:spPr>
          <a:xfrm>
            <a:off x="9559005" y="253963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2" name="21 Elipse"/>
          <p:cNvSpPr/>
          <p:nvPr/>
        </p:nvSpPr>
        <p:spPr>
          <a:xfrm>
            <a:off x="9598912" y="294217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559005" y="29246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4" name="23 Elipse"/>
          <p:cNvSpPr/>
          <p:nvPr/>
        </p:nvSpPr>
        <p:spPr>
          <a:xfrm>
            <a:off x="9598912" y="328276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5" name="24 CuadroTexto"/>
          <p:cNvSpPr txBox="1"/>
          <p:nvPr/>
        </p:nvSpPr>
        <p:spPr>
          <a:xfrm>
            <a:off x="9559005" y="326523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598912" y="36712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559005" y="365602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8" name="27 Elipse"/>
          <p:cNvSpPr/>
          <p:nvPr/>
        </p:nvSpPr>
        <p:spPr>
          <a:xfrm>
            <a:off x="9598912" y="396535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9" name="28 CuadroTexto"/>
          <p:cNvSpPr txBox="1"/>
          <p:nvPr/>
        </p:nvSpPr>
        <p:spPr>
          <a:xfrm>
            <a:off x="9559005" y="396147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0" name="29 Elipse"/>
          <p:cNvSpPr/>
          <p:nvPr/>
        </p:nvSpPr>
        <p:spPr>
          <a:xfrm>
            <a:off x="9598912" y="43340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1" name="30 CuadroTexto"/>
          <p:cNvSpPr txBox="1"/>
          <p:nvPr/>
        </p:nvSpPr>
        <p:spPr>
          <a:xfrm>
            <a:off x="9559005" y="431652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2" name="31 Elipse"/>
          <p:cNvSpPr/>
          <p:nvPr/>
        </p:nvSpPr>
        <p:spPr>
          <a:xfrm>
            <a:off x="9598912" y="47218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3" name="32 CuadroTexto"/>
          <p:cNvSpPr txBox="1"/>
          <p:nvPr/>
        </p:nvSpPr>
        <p:spPr>
          <a:xfrm>
            <a:off x="9559005" y="470431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4" name="33 Elipse"/>
          <p:cNvSpPr/>
          <p:nvPr/>
        </p:nvSpPr>
        <p:spPr>
          <a:xfrm>
            <a:off x="9598912" y="511421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5" name="34 CuadroTexto"/>
          <p:cNvSpPr txBox="1"/>
          <p:nvPr/>
        </p:nvSpPr>
        <p:spPr>
          <a:xfrm>
            <a:off x="9559005" y="509134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6" name="35 Elipse"/>
          <p:cNvSpPr/>
          <p:nvPr/>
        </p:nvSpPr>
        <p:spPr>
          <a:xfrm>
            <a:off x="9598912" y="551571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7" name="36 CuadroTexto"/>
          <p:cNvSpPr txBox="1"/>
          <p:nvPr/>
        </p:nvSpPr>
        <p:spPr>
          <a:xfrm>
            <a:off x="9559005" y="549818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18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8" name="37 Elipse"/>
          <p:cNvSpPr/>
          <p:nvPr/>
        </p:nvSpPr>
        <p:spPr>
          <a:xfrm>
            <a:off x="9598912" y="591813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9" name="38 CuadroTexto"/>
          <p:cNvSpPr txBox="1"/>
          <p:nvPr/>
        </p:nvSpPr>
        <p:spPr>
          <a:xfrm>
            <a:off x="9559005" y="590060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19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0" name="39 Elipse"/>
          <p:cNvSpPr/>
          <p:nvPr/>
        </p:nvSpPr>
        <p:spPr>
          <a:xfrm>
            <a:off x="9578055" y="630779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1" name="40 CuadroTexto"/>
          <p:cNvSpPr txBox="1"/>
          <p:nvPr/>
        </p:nvSpPr>
        <p:spPr>
          <a:xfrm>
            <a:off x="9538148" y="629027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2" name="41 Elipse"/>
          <p:cNvSpPr/>
          <p:nvPr/>
        </p:nvSpPr>
        <p:spPr>
          <a:xfrm>
            <a:off x="9578055" y="673915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3" name="42 CuadroTexto"/>
          <p:cNvSpPr txBox="1"/>
          <p:nvPr/>
        </p:nvSpPr>
        <p:spPr>
          <a:xfrm>
            <a:off x="9538148" y="672162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4" name="43 Elipse"/>
          <p:cNvSpPr/>
          <p:nvPr/>
        </p:nvSpPr>
        <p:spPr>
          <a:xfrm>
            <a:off x="9595317" y="747522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5" name="44 CuadroTexto"/>
          <p:cNvSpPr txBox="1"/>
          <p:nvPr/>
        </p:nvSpPr>
        <p:spPr>
          <a:xfrm>
            <a:off x="9555410" y="745769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22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6" name="45 Elipse"/>
          <p:cNvSpPr/>
          <p:nvPr/>
        </p:nvSpPr>
        <p:spPr>
          <a:xfrm>
            <a:off x="9618559" y="792518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7" name="46 CuadroTexto"/>
          <p:cNvSpPr txBox="1"/>
          <p:nvPr/>
        </p:nvSpPr>
        <p:spPr>
          <a:xfrm>
            <a:off x="9578652" y="790765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23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8" name="47 Elipse"/>
          <p:cNvSpPr/>
          <p:nvPr/>
        </p:nvSpPr>
        <p:spPr>
          <a:xfrm>
            <a:off x="9595317" y="83975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9" name="48 CuadroTexto"/>
          <p:cNvSpPr txBox="1"/>
          <p:nvPr/>
        </p:nvSpPr>
        <p:spPr>
          <a:xfrm>
            <a:off x="9555410" y="838002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0" name="49 Elipse"/>
          <p:cNvSpPr/>
          <p:nvPr/>
        </p:nvSpPr>
        <p:spPr>
          <a:xfrm>
            <a:off x="9617962" y="880635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51" name="50 CuadroTexto"/>
          <p:cNvSpPr txBox="1"/>
          <p:nvPr/>
        </p:nvSpPr>
        <p:spPr>
          <a:xfrm>
            <a:off x="9578055" y="878883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4 Elipse"/>
          <p:cNvSpPr/>
          <p:nvPr/>
        </p:nvSpPr>
        <p:spPr>
          <a:xfrm>
            <a:off x="9632539" y="92791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592632" y="926164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7" name="6 Elipse"/>
          <p:cNvSpPr/>
          <p:nvPr/>
        </p:nvSpPr>
        <p:spPr>
          <a:xfrm>
            <a:off x="9632539" y="98552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8" name="7 CuadroTexto"/>
          <p:cNvSpPr txBox="1"/>
          <p:nvPr/>
        </p:nvSpPr>
        <p:spPr>
          <a:xfrm>
            <a:off x="9592632" y="983771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" name="8 Elipse"/>
          <p:cNvSpPr/>
          <p:nvPr/>
        </p:nvSpPr>
        <p:spPr>
          <a:xfrm>
            <a:off x="9638819" y="1177971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9598912" y="1176218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28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2" name="51 Elipse"/>
          <p:cNvSpPr/>
          <p:nvPr/>
        </p:nvSpPr>
        <p:spPr>
          <a:xfrm>
            <a:off x="9652467" y="1215460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53" name="52 CuadroTexto"/>
          <p:cNvSpPr txBox="1"/>
          <p:nvPr/>
        </p:nvSpPr>
        <p:spPr>
          <a:xfrm>
            <a:off x="9612560" y="1213708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29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4" name="53 Elipse"/>
          <p:cNvSpPr/>
          <p:nvPr/>
        </p:nvSpPr>
        <p:spPr>
          <a:xfrm>
            <a:off x="9671517" y="1251953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55" name="54 CuadroTexto"/>
          <p:cNvSpPr txBox="1"/>
          <p:nvPr/>
        </p:nvSpPr>
        <p:spPr>
          <a:xfrm>
            <a:off x="9631610" y="1250200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30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82209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211601"/>
              </p:ext>
            </p:extLst>
          </p:nvPr>
        </p:nvGraphicFramePr>
        <p:xfrm>
          <a:off x="52388" y="2281238"/>
          <a:ext cx="9039225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8" name="Worksheet" r:id="rId3" imgW="9039240" imgH="2295515" progId="Excel.Sheet.12">
                  <p:embed/>
                </p:oleObj>
              </mc:Choice>
              <mc:Fallback>
                <p:oleObj name="Worksheet" r:id="rId3" imgW="9039240" imgH="229551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388" y="2281238"/>
                        <a:ext cx="9039225" cy="229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37822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2034459"/>
              </p:ext>
            </p:extLst>
          </p:nvPr>
        </p:nvGraphicFramePr>
        <p:xfrm>
          <a:off x="52388" y="2757488"/>
          <a:ext cx="9039225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41" name="Worksheet" r:id="rId3" imgW="9039240" imgH="1342920" progId="Excel.Sheet.12">
                  <p:embed/>
                </p:oleObj>
              </mc:Choice>
              <mc:Fallback>
                <p:oleObj name="Worksheet" r:id="rId3" imgW="9039240" imgH="13429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52388" y="2757488"/>
                        <a:ext cx="9039225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035958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299389"/>
              </p:ext>
            </p:extLst>
          </p:nvPr>
        </p:nvGraphicFramePr>
        <p:xfrm>
          <a:off x="52388" y="2566988"/>
          <a:ext cx="9039225" cy="172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7" name="Worksheet" r:id="rId3" imgW="9039240" imgH="1724066" progId="Excel.Sheet.12">
                  <p:embed/>
                </p:oleObj>
              </mc:Choice>
              <mc:Fallback>
                <p:oleObj name="Worksheet" r:id="rId3" imgW="9039240" imgH="172406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388" y="2566988"/>
                        <a:ext cx="9039225" cy="172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078240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9108"/>
              </p:ext>
            </p:extLst>
          </p:nvPr>
        </p:nvGraphicFramePr>
        <p:xfrm>
          <a:off x="35496" y="836712"/>
          <a:ext cx="9039225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2" name="Worksheet" r:id="rId3" imgW="9039240" imgH="2295515" progId="Excel.Sheet.12">
                  <p:embed/>
                </p:oleObj>
              </mc:Choice>
              <mc:Fallback>
                <p:oleObj name="Worksheet" r:id="rId3" imgW="9039240" imgH="229551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496" y="836712"/>
                        <a:ext cx="9039225" cy="229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01276"/>
              </p:ext>
            </p:extLst>
          </p:nvPr>
        </p:nvGraphicFramePr>
        <p:xfrm>
          <a:off x="0" y="3717032"/>
          <a:ext cx="9039225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3" name="Worksheet" r:id="rId5" imgW="9039240" imgH="2295515" progId="Excel.Sheet.12">
                  <p:embed/>
                </p:oleObj>
              </mc:Choice>
              <mc:Fallback>
                <p:oleObj name="Worksheet" r:id="rId5" imgW="9039240" imgH="229551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3717032"/>
                        <a:ext cx="9039225" cy="229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0604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9052" r="9002" b="30819"/>
          <a:stretch/>
        </p:blipFill>
        <p:spPr bwMode="auto">
          <a:xfrm>
            <a:off x="-1044624" y="1196752"/>
            <a:ext cx="10752082" cy="439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22530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900" y="692696"/>
            <a:ext cx="9829800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031001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728663"/>
            <a:ext cx="4067175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527897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-582613"/>
            <a:ext cx="8724900" cy="802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57917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190500"/>
            <a:ext cx="4067175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84142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6"/>
          <a:stretch/>
        </p:blipFill>
        <p:spPr bwMode="auto">
          <a:xfrm>
            <a:off x="-468560" y="908720"/>
            <a:ext cx="9810750" cy="490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162363" y="150770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" name="3 CuadroTexto"/>
          <p:cNvSpPr txBox="1"/>
          <p:nvPr/>
        </p:nvSpPr>
        <p:spPr>
          <a:xfrm>
            <a:off x="9136970" y="148647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4" name="13 Elipse"/>
          <p:cNvSpPr/>
          <p:nvPr/>
        </p:nvSpPr>
        <p:spPr>
          <a:xfrm>
            <a:off x="9162925" y="222609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9137532" y="220486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7" name="16 Elipse"/>
          <p:cNvSpPr/>
          <p:nvPr/>
        </p:nvSpPr>
        <p:spPr>
          <a:xfrm>
            <a:off x="9162363" y="265814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9136970" y="263691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9148411" y="333524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123018" y="331401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34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536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9" b="15637"/>
          <a:stretch/>
        </p:blipFill>
        <p:spPr bwMode="auto">
          <a:xfrm>
            <a:off x="-324544" y="1678675"/>
            <a:ext cx="9820275" cy="376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99573" y="287417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274180" y="285293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7" name="6 Elipse"/>
          <p:cNvSpPr/>
          <p:nvPr/>
        </p:nvSpPr>
        <p:spPr>
          <a:xfrm>
            <a:off x="9299011" y="334919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8" name="7 CuadroTexto"/>
          <p:cNvSpPr txBox="1"/>
          <p:nvPr/>
        </p:nvSpPr>
        <p:spPr>
          <a:xfrm>
            <a:off x="9273618" y="332796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" name="8 Elipse"/>
          <p:cNvSpPr/>
          <p:nvPr/>
        </p:nvSpPr>
        <p:spPr>
          <a:xfrm>
            <a:off x="9306941" y="388228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9281548" y="386104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10 Elipse"/>
          <p:cNvSpPr/>
          <p:nvPr/>
        </p:nvSpPr>
        <p:spPr>
          <a:xfrm>
            <a:off x="9292427" y="465462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9267034" y="463339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38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96340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800100"/>
            <a:ext cx="11153775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443368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-895028"/>
            <a:ext cx="8696325" cy="857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138702" y="73171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138702" y="3326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161514" y="110226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165998" y="146830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165998" y="181846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165998" y="218838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165998" y="257691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716363" y="34580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716363" y="70135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8716363" y="107881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8676456" y="106128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7" name="16 Elipse"/>
          <p:cNvSpPr/>
          <p:nvPr/>
        </p:nvSpPr>
        <p:spPr>
          <a:xfrm>
            <a:off x="8716363" y="146381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676456" y="144629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8716363" y="180441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8676456" y="178688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12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38604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933450"/>
            <a:ext cx="650557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2139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9476" r="9092" b="15927"/>
          <a:stretch/>
        </p:blipFill>
        <p:spPr bwMode="auto">
          <a:xfrm>
            <a:off x="44408" y="1113789"/>
            <a:ext cx="9078384" cy="460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8532440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532439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83672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238" y="1328738"/>
            <a:ext cx="10658476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962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8" t="8729" r="10014" b="7220"/>
          <a:stretch/>
        </p:blipFill>
        <p:spPr bwMode="auto">
          <a:xfrm>
            <a:off x="-709449" y="409902"/>
            <a:ext cx="10484069" cy="614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885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9072" r="9999" b="11492"/>
          <a:stretch/>
        </p:blipFill>
        <p:spPr bwMode="auto">
          <a:xfrm>
            <a:off x="-618902" y="476672"/>
            <a:ext cx="10545097" cy="581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18789" y="11924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718789" y="17585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18789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718789" y="30471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18789" y="3471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718789" y="38969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4520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0" y="118600"/>
            <a:ext cx="7554380" cy="6620799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674879" y="2996952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QualificationApplicationRequest</a:t>
            </a:r>
            <a:endParaRPr lang="en-GB" sz="11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6388788" y="3076710"/>
            <a:ext cx="2169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QualificationApplicationResponse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262502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5788" y="1519238"/>
            <a:ext cx="10315576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71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788" y="947738"/>
            <a:ext cx="11077576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88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8" r="10093" b="59052"/>
          <a:stretch/>
        </p:blipFill>
        <p:spPr bwMode="auto">
          <a:xfrm>
            <a:off x="-396552" y="1628800"/>
            <a:ext cx="1056289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810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2112" r="10456" b="38793"/>
          <a:stretch/>
        </p:blipFill>
        <p:spPr bwMode="auto">
          <a:xfrm>
            <a:off x="-324544" y="2067813"/>
            <a:ext cx="10421007" cy="212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06780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06779" y="36765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700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" y="1804988"/>
            <a:ext cx="98679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413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700" y="1233488"/>
            <a:ext cx="104394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32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34698" r="9850" b="14009"/>
          <a:stretch/>
        </p:blipFill>
        <p:spPr bwMode="auto">
          <a:xfrm>
            <a:off x="-756592" y="1412776"/>
            <a:ext cx="10531366" cy="375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22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21774" r="10225" b="42339"/>
          <a:stretch/>
        </p:blipFill>
        <p:spPr bwMode="auto">
          <a:xfrm>
            <a:off x="-756592" y="1772816"/>
            <a:ext cx="10500853" cy="262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238232" y="24810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488" y="2376488"/>
            <a:ext cx="10086976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0" y="1804988"/>
            <a:ext cx="100965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749" y="600252"/>
            <a:ext cx="3972503" cy="56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902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26940" r="9850" b="43965"/>
          <a:stretch/>
        </p:blipFill>
        <p:spPr bwMode="auto">
          <a:xfrm>
            <a:off x="-540568" y="2132856"/>
            <a:ext cx="10499835" cy="212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67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" t="21210" r="9956" b="48186"/>
          <a:stretch/>
        </p:blipFill>
        <p:spPr bwMode="auto">
          <a:xfrm>
            <a:off x="-495321" y="1700808"/>
            <a:ext cx="10531366" cy="223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78419" y="243373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544" y="33494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275" y="1803400"/>
            <a:ext cx="11766550" cy="324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1233488"/>
            <a:ext cx="11001376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9" r="10093" b="26077"/>
          <a:stretch/>
        </p:blipFill>
        <p:spPr bwMode="auto">
          <a:xfrm>
            <a:off x="-900608" y="1340768"/>
            <a:ext cx="10562898" cy="424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750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8578" r="10456" b="21121"/>
          <a:stretch/>
        </p:blipFill>
        <p:spPr bwMode="auto">
          <a:xfrm>
            <a:off x="-828600" y="1625610"/>
            <a:ext cx="10421007" cy="294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6012160" y="19168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025" y="2376488"/>
            <a:ext cx="1106805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18104" r="9123" b="8189"/>
          <a:stretch/>
        </p:blipFill>
        <p:spPr bwMode="auto">
          <a:xfrm>
            <a:off x="-540568" y="692696"/>
            <a:ext cx="10815145" cy="539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173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0" t="8190" r="9972" b="14440"/>
          <a:stretch/>
        </p:blipFill>
        <p:spPr bwMode="auto">
          <a:xfrm>
            <a:off x="-324544" y="565175"/>
            <a:ext cx="10499834" cy="565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Elipse"/>
          <p:cNvSpPr/>
          <p:nvPr/>
        </p:nvSpPr>
        <p:spPr>
          <a:xfrm>
            <a:off x="9966709" y="186907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966709" y="27952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966709" y="328498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966709" y="38392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966709" y="4263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966709" y="468903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37179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85"/>
          <a:stretch/>
        </p:blipFill>
        <p:spPr bwMode="auto">
          <a:xfrm>
            <a:off x="683568" y="620688"/>
            <a:ext cx="7594977" cy="53406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2 Elipse"/>
          <p:cNvSpPr/>
          <p:nvPr/>
        </p:nvSpPr>
        <p:spPr>
          <a:xfrm>
            <a:off x="7884368" y="31792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88436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837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4624"/>
            <a:ext cx="5221432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3203848" y="3539748"/>
            <a:ext cx="4277275" cy="2316074"/>
          </a:xfrm>
          <a:prstGeom prst="roundRect">
            <a:avLst/>
          </a:pr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16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363" y="1423988"/>
            <a:ext cx="10372726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126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7350" y="1423988"/>
            <a:ext cx="124587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764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35496" y="-603448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SELECTION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707227" y="824012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707227" y="3920356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TECHNICAL_PROFESSIONAL_ABILITY</a:t>
            </a:r>
          </a:p>
        </p:txBody>
      </p:sp>
      <p:cxnSp>
        <p:nvCxnSpPr>
          <p:cNvPr id="9" name="8 Conector angular"/>
          <p:cNvCxnSpPr>
            <a:stCxn id="4" idx="2"/>
            <a:endCxn id="6" idx="1"/>
          </p:cNvCxnSpPr>
          <p:nvPr/>
        </p:nvCxnSpPr>
        <p:spPr>
          <a:xfrm rot="16200000" flipH="1">
            <a:off x="9425" y="248364"/>
            <a:ext cx="1191924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angular"/>
          <p:cNvCxnSpPr>
            <a:stCxn id="4" idx="2"/>
            <a:endCxn id="7" idx="1"/>
          </p:cNvCxnSpPr>
          <p:nvPr/>
        </p:nvCxnSpPr>
        <p:spPr>
          <a:xfrm rot="16200000" flipH="1">
            <a:off x="-1538747" y="1796536"/>
            <a:ext cx="4288268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4139952" y="1673677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3275856" y="4782479"/>
            <a:ext cx="5399235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WORKS_PERFORMANCE, SUPPLIES_DELIVERY_PERFORMANCE, SERVICES_DELIVERY_PERFORMANCE</a:t>
            </a:r>
          </a:p>
        </p:txBody>
      </p:sp>
      <p:sp>
        <p:nvSpPr>
          <p:cNvPr id="15" name="14 Rectángulo redondeado"/>
          <p:cNvSpPr/>
          <p:nvPr/>
        </p:nvSpPr>
        <p:spPr>
          <a:xfrm>
            <a:off x="2411760" y="1227777"/>
            <a:ext cx="2207282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TURNOVER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16" name="15 Conector angular"/>
          <p:cNvCxnSpPr>
            <a:stCxn id="6" idx="2"/>
            <a:endCxn id="15" idx="1"/>
          </p:cNvCxnSpPr>
          <p:nvPr/>
        </p:nvCxnSpPr>
        <p:spPr>
          <a:xfrm rot="16200000" flipH="1">
            <a:off x="2066952" y="1005123"/>
            <a:ext cx="281612" cy="40800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 redondeado"/>
          <p:cNvSpPr/>
          <p:nvPr/>
        </p:nvSpPr>
        <p:spPr>
          <a:xfrm>
            <a:off x="2273212" y="4424412"/>
            <a:ext cx="1132685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REFERENCES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22" name="21 Conector angular"/>
          <p:cNvCxnSpPr>
            <a:stCxn id="7" idx="2"/>
            <a:endCxn id="21" idx="1"/>
          </p:cNvCxnSpPr>
          <p:nvPr/>
        </p:nvCxnSpPr>
        <p:spPr>
          <a:xfrm rot="16200000" flipH="1">
            <a:off x="1947533" y="4220886"/>
            <a:ext cx="381903" cy="26945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angular"/>
          <p:cNvCxnSpPr>
            <a:stCxn id="7" idx="2"/>
            <a:endCxn id="52" idx="1"/>
          </p:cNvCxnSpPr>
          <p:nvPr/>
        </p:nvCxnSpPr>
        <p:spPr>
          <a:xfrm rot="16200000" flipH="1">
            <a:off x="1356902" y="4811517"/>
            <a:ext cx="148568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angular"/>
          <p:cNvCxnSpPr>
            <a:stCxn id="7" idx="2"/>
            <a:endCxn id="54" idx="1"/>
          </p:cNvCxnSpPr>
          <p:nvPr/>
        </p:nvCxnSpPr>
        <p:spPr>
          <a:xfrm rot="16200000" flipH="1">
            <a:off x="822459" y="5345960"/>
            <a:ext cx="2554574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angular"/>
          <p:cNvCxnSpPr>
            <a:stCxn id="7" idx="2"/>
            <a:endCxn id="56" idx="1"/>
          </p:cNvCxnSpPr>
          <p:nvPr/>
        </p:nvCxnSpPr>
        <p:spPr>
          <a:xfrm rot="16200000" flipH="1">
            <a:off x="1009203" y="5159216"/>
            <a:ext cx="218108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4180428" y="2017951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cxnSp>
        <p:nvCxnSpPr>
          <p:cNvPr id="62" name="61 Conector angular"/>
          <p:cNvCxnSpPr>
            <a:stCxn id="15" idx="2"/>
            <a:endCxn id="12" idx="1"/>
          </p:cNvCxnSpPr>
          <p:nvPr/>
        </p:nvCxnSpPr>
        <p:spPr>
          <a:xfrm rot="16200000" flipH="1">
            <a:off x="3665324" y="1322160"/>
            <a:ext cx="324704" cy="62455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angular"/>
          <p:cNvCxnSpPr>
            <a:stCxn id="15" idx="2"/>
            <a:endCxn id="57" idx="1"/>
          </p:cNvCxnSpPr>
          <p:nvPr/>
        </p:nvCxnSpPr>
        <p:spPr>
          <a:xfrm rot="16200000" flipH="1">
            <a:off x="3513425" y="1474059"/>
            <a:ext cx="668978" cy="6650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67 CuadroTexto"/>
          <p:cNvSpPr txBox="1"/>
          <p:nvPr/>
        </p:nvSpPr>
        <p:spPr>
          <a:xfrm>
            <a:off x="4196194" y="2337515"/>
            <a:ext cx="58060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SET_UP</a:t>
            </a:r>
          </a:p>
        </p:txBody>
      </p:sp>
      <p:cxnSp>
        <p:nvCxnSpPr>
          <p:cNvPr id="69" name="68 Conector angular"/>
          <p:cNvCxnSpPr>
            <a:stCxn id="15" idx="2"/>
            <a:endCxn id="68" idx="1"/>
          </p:cNvCxnSpPr>
          <p:nvPr/>
        </p:nvCxnSpPr>
        <p:spPr>
          <a:xfrm rot="16200000" flipH="1">
            <a:off x="3361526" y="1625958"/>
            <a:ext cx="988542" cy="6807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angular"/>
          <p:cNvCxnSpPr>
            <a:stCxn id="6" idx="2"/>
            <a:endCxn id="74" idx="1"/>
          </p:cNvCxnSpPr>
          <p:nvPr/>
        </p:nvCxnSpPr>
        <p:spPr>
          <a:xfrm rot="16200000" flipH="1">
            <a:off x="1367242" y="1704833"/>
            <a:ext cx="172081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73 CuadroTexto"/>
          <p:cNvSpPr txBox="1"/>
          <p:nvPr/>
        </p:nvSpPr>
        <p:spPr>
          <a:xfrm>
            <a:off x="2451542" y="2666023"/>
            <a:ext cx="113204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FINANCIAL_RATIO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2451542" y="3026063"/>
            <a:ext cx="176041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RISK_INDEMNITY_INSURANCE</a:t>
            </a:r>
          </a:p>
        </p:txBody>
      </p:sp>
      <p:cxnSp>
        <p:nvCxnSpPr>
          <p:cNvPr id="77" name="76 Conector angular"/>
          <p:cNvCxnSpPr>
            <a:stCxn id="6" idx="2"/>
            <a:endCxn id="76" idx="1"/>
          </p:cNvCxnSpPr>
          <p:nvPr/>
        </p:nvCxnSpPr>
        <p:spPr>
          <a:xfrm rot="16200000" flipH="1">
            <a:off x="1187222" y="1884853"/>
            <a:ext cx="208085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79 CuadroTexto"/>
          <p:cNvSpPr txBox="1"/>
          <p:nvPr/>
        </p:nvSpPr>
        <p:spPr>
          <a:xfrm>
            <a:off x="2451542" y="3386103"/>
            <a:ext cx="1447832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OTHER_REQUIREMENTS</a:t>
            </a:r>
          </a:p>
        </p:txBody>
      </p:sp>
      <p:cxnSp>
        <p:nvCxnSpPr>
          <p:cNvPr id="81" name="80 Conector angular"/>
          <p:cNvCxnSpPr>
            <a:stCxn id="6" idx="2"/>
            <a:endCxn id="80" idx="1"/>
          </p:cNvCxnSpPr>
          <p:nvPr/>
        </p:nvCxnSpPr>
        <p:spPr>
          <a:xfrm rot="16200000" flipH="1">
            <a:off x="1007202" y="2064873"/>
            <a:ext cx="244089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51 CuadroTexto"/>
          <p:cNvSpPr txBox="1"/>
          <p:nvPr/>
        </p:nvSpPr>
        <p:spPr>
          <a:xfrm>
            <a:off x="2195736" y="5142519"/>
            <a:ext cx="5168810" cy="1015663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TECHNICAL.TECHNICIANS_FOR_QUALITY_CONTROL, TECHNICAL.TECHNICIANS_FOR_CARRYING_WORKS, TECHNICAL.FACILITIES_FOR_QUALITY_ENSURING, TECHNICAL.FACILITIES_FOR_STUDY_RESEARCH, TECHNICAL.SUPPLY_CHAIN_MANAGEMENT, TECHNICAL.PROFESSIONAL_QUALIFICATIONS, TECHNICAL.ENVIRONMENTAL_MANAGEMENT_MEASURES, </a:t>
            </a:r>
            <a:r>
              <a:rPr lang="ca-ES" sz="1000" dirty="0" smtClean="0"/>
              <a:t>TECHNICAL.EQUIPMENT</a:t>
            </a:r>
          </a:p>
        </p:txBody>
      </p:sp>
      <p:sp>
        <p:nvSpPr>
          <p:cNvPr id="54" name="53 CuadroTexto"/>
          <p:cNvSpPr txBox="1"/>
          <p:nvPr/>
        </p:nvSpPr>
        <p:spPr>
          <a:xfrm>
            <a:off x="2195736" y="6596126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MANAGEMENT.MANAGERIAL_STAFF, MANAGEMENT.AVERAGE_ANNUAL_MANPOWER</a:t>
            </a:r>
          </a:p>
        </p:txBody>
      </p:sp>
      <p:sp>
        <p:nvSpPr>
          <p:cNvPr id="56" name="55 CuadroTexto"/>
          <p:cNvSpPr txBox="1"/>
          <p:nvPr/>
        </p:nvSpPr>
        <p:spPr>
          <a:xfrm>
            <a:off x="2195736" y="6222639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TECHNICAL.CHECKS.ALLOWANCE_OF_CHECKS</a:t>
            </a:r>
          </a:p>
        </p:txBody>
      </p:sp>
      <p:sp>
        <p:nvSpPr>
          <p:cNvPr id="63" name="62 CuadroTexto"/>
          <p:cNvSpPr txBox="1"/>
          <p:nvPr/>
        </p:nvSpPr>
        <p:spPr>
          <a:xfrm>
            <a:off x="2195736" y="6930410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MANAGEMENT.SUBCONTRACTING_PROPORTION</a:t>
            </a:r>
          </a:p>
        </p:txBody>
      </p:sp>
      <p:cxnSp>
        <p:nvCxnSpPr>
          <p:cNvPr id="64" name="63 Conector angular"/>
          <p:cNvCxnSpPr>
            <a:stCxn id="7" idx="2"/>
            <a:endCxn id="63" idx="1"/>
          </p:cNvCxnSpPr>
          <p:nvPr/>
        </p:nvCxnSpPr>
        <p:spPr>
          <a:xfrm rot="16200000" flipH="1">
            <a:off x="655317" y="5513102"/>
            <a:ext cx="288885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CuadroTexto"/>
          <p:cNvSpPr txBox="1"/>
          <p:nvPr/>
        </p:nvSpPr>
        <p:spPr>
          <a:xfrm>
            <a:off x="2195736" y="7279533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</a:t>
            </a:r>
            <a:endParaRPr lang="ca-ES" dirty="0"/>
          </a:p>
        </p:txBody>
      </p:sp>
      <p:cxnSp>
        <p:nvCxnSpPr>
          <p:cNvPr id="71" name="70 Conector angular"/>
          <p:cNvCxnSpPr>
            <a:stCxn id="7" idx="2"/>
            <a:endCxn id="70" idx="1"/>
          </p:cNvCxnSpPr>
          <p:nvPr/>
        </p:nvCxnSpPr>
        <p:spPr>
          <a:xfrm rot="16200000" flipH="1">
            <a:off x="480756" y="5687663"/>
            <a:ext cx="3237981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CuadroTexto"/>
          <p:cNvSpPr txBox="1"/>
          <p:nvPr/>
        </p:nvSpPr>
        <p:spPr>
          <a:xfrm>
            <a:off x="2195736" y="7588818"/>
            <a:ext cx="6524221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MANAGEMENT.ARTEFACTS.NO_AUTHENTICATED_ARTEFACTS, MANAGEMENT.ARTEFACTS.AUTHENTICATED_ARTEFACTS</a:t>
            </a:r>
            <a:endParaRPr lang="ca-ES" dirty="0"/>
          </a:p>
        </p:txBody>
      </p:sp>
      <p:sp>
        <p:nvSpPr>
          <p:cNvPr id="75" name="74 CuadroTexto"/>
          <p:cNvSpPr txBox="1"/>
          <p:nvPr/>
        </p:nvSpPr>
        <p:spPr>
          <a:xfrm>
            <a:off x="2195736" y="7933092"/>
            <a:ext cx="7344455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CERTIFICATES.QUALITY_ASSURANCE.QA_INSTITUTES_CERTIFICATE, CERTIFICATES.QUALITY_ASSURANCE.QA_INDEPENDENT_CERTIFICATE</a:t>
            </a:r>
            <a:endParaRPr lang="ca-ES" dirty="0"/>
          </a:p>
        </p:txBody>
      </p:sp>
      <p:cxnSp>
        <p:nvCxnSpPr>
          <p:cNvPr id="78" name="77 Conector angular"/>
          <p:cNvCxnSpPr>
            <a:stCxn id="7" idx="2"/>
            <a:endCxn id="73" idx="1"/>
          </p:cNvCxnSpPr>
          <p:nvPr/>
        </p:nvCxnSpPr>
        <p:spPr>
          <a:xfrm rot="16200000" flipH="1">
            <a:off x="325560" y="5842859"/>
            <a:ext cx="3548373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78 Conector angular"/>
          <p:cNvCxnSpPr>
            <a:stCxn id="7" idx="2"/>
            <a:endCxn id="75" idx="1"/>
          </p:cNvCxnSpPr>
          <p:nvPr/>
        </p:nvCxnSpPr>
        <p:spPr>
          <a:xfrm rot="16200000" flipH="1">
            <a:off x="153423" y="6014996"/>
            <a:ext cx="389264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81 Conector angular"/>
          <p:cNvCxnSpPr>
            <a:stCxn id="21" idx="2"/>
            <a:endCxn id="13" idx="1"/>
          </p:cNvCxnSpPr>
          <p:nvPr/>
        </p:nvCxnSpPr>
        <p:spPr>
          <a:xfrm rot="16200000" flipH="1">
            <a:off x="2939270" y="4569003"/>
            <a:ext cx="236871" cy="4363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755576" y="188640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cxnSp>
        <p:nvCxnSpPr>
          <p:cNvPr id="40" name="39 Conector angular"/>
          <p:cNvCxnSpPr>
            <a:stCxn id="4" idx="2"/>
            <a:endCxn id="39" idx="1"/>
          </p:cNvCxnSpPr>
          <p:nvPr/>
        </p:nvCxnSpPr>
        <p:spPr>
          <a:xfrm rot="16200000" flipH="1">
            <a:off x="351286" y="-93496"/>
            <a:ext cx="556552" cy="25202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4211960" y="501382"/>
            <a:ext cx="403244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PROFESSIONAL_REGISTER_ENROLMENT, TRADE_REGISTER_ENROLMENT</a:t>
            </a:r>
          </a:p>
        </p:txBody>
      </p:sp>
      <p:cxnSp>
        <p:nvCxnSpPr>
          <p:cNvPr id="44" name="43 Conector angular"/>
          <p:cNvCxnSpPr>
            <a:stCxn id="39" idx="2"/>
            <a:endCxn id="43" idx="1"/>
          </p:cNvCxnSpPr>
          <p:nvPr/>
        </p:nvCxnSpPr>
        <p:spPr>
          <a:xfrm rot="16200000" flipH="1">
            <a:off x="3036260" y="-551207"/>
            <a:ext cx="191546" cy="215985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798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8" t="16371" r="17243" b="20913"/>
          <a:stretch/>
        </p:blipFill>
        <p:spPr bwMode="auto">
          <a:xfrm>
            <a:off x="395536" y="1052736"/>
            <a:ext cx="8623737" cy="458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817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11423" r="17362" b="10345"/>
          <a:stretch/>
        </p:blipFill>
        <p:spPr bwMode="auto">
          <a:xfrm>
            <a:off x="276230" y="548680"/>
            <a:ext cx="8655269" cy="572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Elipse"/>
          <p:cNvSpPr/>
          <p:nvPr/>
        </p:nvSpPr>
        <p:spPr>
          <a:xfrm>
            <a:off x="8693818" y="12687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692222" y="16288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07988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11041" y="23893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11041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70963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82459"/>
              </p:ext>
            </p:extLst>
          </p:nvPr>
        </p:nvGraphicFramePr>
        <p:xfrm>
          <a:off x="-972616" y="1196752"/>
          <a:ext cx="11377225" cy="4481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2" name="Worksheet" r:id="rId3" imgW="7762960" imgH="3057538" progId="Excel.Sheet.12">
                  <p:embed/>
                </p:oleObj>
              </mc:Choice>
              <mc:Fallback>
                <p:oleObj name="Worksheet" r:id="rId3" imgW="7762960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972616" y="1196752"/>
                        <a:ext cx="11377225" cy="4481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8653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89" y="342561"/>
            <a:ext cx="8043235" cy="6171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38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80" y="-429577"/>
            <a:ext cx="5400040" cy="77171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5076056" y="15567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5508104" y="20533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5508104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40955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621086"/>
            <a:ext cx="9677400" cy="80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Elipse"/>
          <p:cNvSpPr/>
          <p:nvPr/>
        </p:nvSpPr>
        <p:spPr>
          <a:xfrm>
            <a:off x="8869568" y="1894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9568" y="21538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69568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9568" y="308487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0" dirty="0"/>
          </a:p>
        </p:txBody>
      </p:sp>
      <p:sp>
        <p:nvSpPr>
          <p:cNvPr id="11" name="10 Elipse"/>
          <p:cNvSpPr/>
          <p:nvPr/>
        </p:nvSpPr>
        <p:spPr>
          <a:xfrm>
            <a:off x="-276286" y="26429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276286" y="29088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276286" y="31680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277044" y="36165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5" name="14 Elipse"/>
          <p:cNvSpPr/>
          <p:nvPr/>
        </p:nvSpPr>
        <p:spPr>
          <a:xfrm>
            <a:off x="-277044" y="388236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-277044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8808421" y="305632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99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81709"/>
              </p:ext>
            </p:extLst>
          </p:nvPr>
        </p:nvGraphicFramePr>
        <p:xfrm>
          <a:off x="-252536" y="260648"/>
          <a:ext cx="9672736" cy="6292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6" name="Worksheet" r:id="rId3" imgW="9677380" imgH="6295931" progId="Excel.Sheet.12">
                  <p:embed/>
                </p:oleObj>
              </mc:Choice>
              <mc:Fallback>
                <p:oleObj name="Worksheet" r:id="rId3" imgW="9677380" imgH="629593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52536" y="260648"/>
                        <a:ext cx="9672736" cy="6292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064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Rectángulo redondeado"/>
          <p:cNvSpPr/>
          <p:nvPr/>
        </p:nvSpPr>
        <p:spPr>
          <a:xfrm>
            <a:off x="35496" y="46192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EXCLUSION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859632" y="765607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CONVICTIONS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859632" y="1700808"/>
            <a:ext cx="137054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CONTRIBUTIONS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859632" y="2564904"/>
            <a:ext cx="70330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SOCIAL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866825" y="3501008"/>
            <a:ext cx="8510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smtClean="0">
                <a:solidFill>
                  <a:schemeClr val="accent1"/>
                </a:solidFill>
              </a:rPr>
              <a:t>BUSINESS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859631" y="4446284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MISCONDUCT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5" name="34 Rectángulo redondeado"/>
          <p:cNvSpPr/>
          <p:nvPr/>
        </p:nvSpPr>
        <p:spPr>
          <a:xfrm>
            <a:off x="859631" y="5517232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CONFLICT_OF_INTEREST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859631" y="7247774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NATIONAL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37" name="36 Conector angular"/>
          <p:cNvCxnSpPr>
            <a:stCxn id="29" idx="2"/>
            <a:endCxn id="30" idx="1"/>
          </p:cNvCxnSpPr>
          <p:nvPr/>
        </p:nvCxnSpPr>
        <p:spPr>
          <a:xfrm rot="16200000" flipH="1">
            <a:off x="411305" y="496125"/>
            <a:ext cx="540570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angular"/>
          <p:cNvCxnSpPr>
            <a:stCxn id="29" idx="2"/>
            <a:endCxn id="31" idx="1"/>
          </p:cNvCxnSpPr>
          <p:nvPr/>
        </p:nvCxnSpPr>
        <p:spPr>
          <a:xfrm rot="16200000" flipH="1">
            <a:off x="-56295" y="963725"/>
            <a:ext cx="1475771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angular"/>
          <p:cNvCxnSpPr>
            <a:stCxn id="29" idx="2"/>
            <a:endCxn id="32" idx="1"/>
          </p:cNvCxnSpPr>
          <p:nvPr/>
        </p:nvCxnSpPr>
        <p:spPr>
          <a:xfrm rot="16200000" flipH="1">
            <a:off x="-488343" y="1395773"/>
            <a:ext cx="2339867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angular"/>
          <p:cNvCxnSpPr>
            <a:stCxn id="29" idx="2"/>
            <a:endCxn id="33" idx="1"/>
          </p:cNvCxnSpPr>
          <p:nvPr/>
        </p:nvCxnSpPr>
        <p:spPr>
          <a:xfrm rot="16200000" flipH="1">
            <a:off x="-952799" y="1860228"/>
            <a:ext cx="3275971" cy="36327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29" idx="2"/>
            <a:endCxn id="34" idx="1"/>
          </p:cNvCxnSpPr>
          <p:nvPr/>
        </p:nvCxnSpPr>
        <p:spPr>
          <a:xfrm rot="16200000" flipH="1">
            <a:off x="-1429034" y="2336463"/>
            <a:ext cx="422124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angular"/>
          <p:cNvCxnSpPr>
            <a:stCxn id="29" idx="2"/>
            <a:endCxn id="35" idx="1"/>
          </p:cNvCxnSpPr>
          <p:nvPr/>
        </p:nvCxnSpPr>
        <p:spPr>
          <a:xfrm rot="16200000" flipH="1">
            <a:off x="-1964508" y="2871937"/>
            <a:ext cx="5292195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angular"/>
          <p:cNvCxnSpPr>
            <a:stCxn id="29" idx="2"/>
            <a:endCxn id="36" idx="1"/>
          </p:cNvCxnSpPr>
          <p:nvPr/>
        </p:nvCxnSpPr>
        <p:spPr>
          <a:xfrm rot="16200000" flipH="1">
            <a:off x="-2829779" y="3737208"/>
            <a:ext cx="702273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43 CuadroTexto"/>
          <p:cNvSpPr txBox="1"/>
          <p:nvPr/>
        </p:nvSpPr>
        <p:spPr>
          <a:xfrm>
            <a:off x="2195736" y="1196752"/>
            <a:ext cx="512351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PARTICIPATION_IN_CRIMINAL_ORGANISATION, CORRUPTION, FRAUD, TERRORIST_OFFENCES, </a:t>
            </a:r>
          </a:p>
          <a:p>
            <a:r>
              <a:rPr lang="ca-ES" dirty="0"/>
              <a:t>MONEY_LAUNDERING, </a:t>
            </a:r>
            <a:r>
              <a:rPr lang="ca-ES" dirty="0" smtClean="0"/>
              <a:t>CHILD_LABOUR-HUMAN_TRAFFICKING</a:t>
            </a:r>
            <a:endParaRPr lang="ca-ES" dirty="0"/>
          </a:p>
        </p:txBody>
      </p:sp>
      <p:sp>
        <p:nvSpPr>
          <p:cNvPr id="45" name="44 CuadroTexto"/>
          <p:cNvSpPr txBox="1"/>
          <p:nvPr/>
        </p:nvSpPr>
        <p:spPr>
          <a:xfrm>
            <a:off x="2195736" y="2190027"/>
            <a:ext cx="309091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PAYMENT_OF_TAXES, PAYMENT_OF_SOCIAL_SECURITY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2195736" y="3006825"/>
            <a:ext cx="2965877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ENVIRONMENTAL_LAW, SOCIAL_LAW, LABOUR_LAW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2195736" y="3861048"/>
            <a:ext cx="472276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BANKRUPTCY, INSOLVENCY, CREDITORS_ARRANGEMENT, BANKRUPTCY_ANALOGOUS, </a:t>
            </a:r>
          </a:p>
          <a:p>
            <a:r>
              <a:rPr lang="ca-ES" dirty="0"/>
              <a:t>LIQUIDATOR_ADMINISTERED, ACTIVITIES_SUSPENDED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2195736" y="5023049"/>
            <a:ext cx="243047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MC_PROFESSIONAL, MARKET_DISTORSION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2195736" y="6031161"/>
            <a:ext cx="326884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PROCEDURE_PARTICIPATION, PROCEDURE_PREPARATION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2195736" y="7615337"/>
            <a:ext cx="543739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</a:t>
            </a:r>
          </a:p>
        </p:txBody>
      </p:sp>
      <p:sp>
        <p:nvSpPr>
          <p:cNvPr id="51" name="50 Rectángulo redondeado"/>
          <p:cNvSpPr/>
          <p:nvPr/>
        </p:nvSpPr>
        <p:spPr>
          <a:xfrm>
            <a:off x="827584" y="6455686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EARLY_TERMINATION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52" name="51 Conector angular"/>
          <p:cNvCxnSpPr>
            <a:stCxn id="29" idx="2"/>
            <a:endCxn id="51" idx="1"/>
          </p:cNvCxnSpPr>
          <p:nvPr/>
        </p:nvCxnSpPr>
        <p:spPr>
          <a:xfrm rot="16200000" flipH="1">
            <a:off x="-2449758" y="3357188"/>
            <a:ext cx="6230649" cy="32403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2 Rectángulo"/>
          <p:cNvSpPr/>
          <p:nvPr/>
        </p:nvSpPr>
        <p:spPr>
          <a:xfrm>
            <a:off x="2195736" y="6967265"/>
            <a:ext cx="249299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EARLY_TERMINATION, MISINTERPRETATION</a:t>
            </a:r>
            <a:endParaRPr lang="en-GB" sz="1000" dirty="0"/>
          </a:p>
        </p:txBody>
      </p:sp>
      <p:cxnSp>
        <p:nvCxnSpPr>
          <p:cNvPr id="27" name="26 Conector angular"/>
          <p:cNvCxnSpPr>
            <a:stCxn id="30" idx="2"/>
            <a:endCxn id="44" idx="1"/>
          </p:cNvCxnSpPr>
          <p:nvPr/>
        </p:nvCxnSpPr>
        <p:spPr>
          <a:xfrm rot="16200000" flipH="1">
            <a:off x="1674100" y="875171"/>
            <a:ext cx="273510" cy="76976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angular"/>
          <p:cNvCxnSpPr>
            <a:stCxn id="31" idx="2"/>
            <a:endCxn id="45" idx="1"/>
          </p:cNvCxnSpPr>
          <p:nvPr/>
        </p:nvCxnSpPr>
        <p:spPr>
          <a:xfrm rot="16200000" flipH="1">
            <a:off x="1743001" y="1860403"/>
            <a:ext cx="254640" cy="65082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angular"/>
          <p:cNvCxnSpPr>
            <a:stCxn id="32" idx="2"/>
            <a:endCxn id="46" idx="1"/>
          </p:cNvCxnSpPr>
          <p:nvPr/>
        </p:nvCxnSpPr>
        <p:spPr>
          <a:xfrm rot="16200000" flipH="1">
            <a:off x="1599840" y="2534040"/>
            <a:ext cx="207342" cy="98444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angular"/>
          <p:cNvCxnSpPr>
            <a:stCxn id="33" idx="2"/>
            <a:endCxn id="47" idx="1"/>
          </p:cNvCxnSpPr>
          <p:nvPr/>
        </p:nvCxnSpPr>
        <p:spPr>
          <a:xfrm rot="16200000" flipH="1">
            <a:off x="1642829" y="3508195"/>
            <a:ext cx="202405" cy="90340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angular"/>
          <p:cNvCxnSpPr>
            <a:stCxn id="34" idx="2"/>
            <a:endCxn id="48" idx="1"/>
          </p:cNvCxnSpPr>
          <p:nvPr/>
        </p:nvCxnSpPr>
        <p:spPr>
          <a:xfrm rot="16200000" flipH="1">
            <a:off x="1639762" y="4590186"/>
            <a:ext cx="342186" cy="76976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angular"/>
          <p:cNvCxnSpPr>
            <a:stCxn id="35" idx="2"/>
            <a:endCxn id="49" idx="1"/>
          </p:cNvCxnSpPr>
          <p:nvPr/>
        </p:nvCxnSpPr>
        <p:spPr>
          <a:xfrm rot="16200000" flipH="1">
            <a:off x="1844058" y="5802594"/>
            <a:ext cx="279350" cy="4240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angular"/>
          <p:cNvCxnSpPr>
            <a:stCxn id="51" idx="2"/>
            <a:endCxn id="53" idx="1"/>
          </p:cNvCxnSpPr>
          <p:nvPr/>
        </p:nvCxnSpPr>
        <p:spPr>
          <a:xfrm rot="16200000" flipH="1">
            <a:off x="1829210" y="6723850"/>
            <a:ext cx="277000" cy="4560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angular"/>
          <p:cNvCxnSpPr>
            <a:stCxn id="36" idx="2"/>
            <a:endCxn id="50" idx="1"/>
          </p:cNvCxnSpPr>
          <p:nvPr/>
        </p:nvCxnSpPr>
        <p:spPr>
          <a:xfrm rot="16200000" flipH="1">
            <a:off x="1695217" y="7237929"/>
            <a:ext cx="132984" cy="86805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88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15257" r="15143" b="24996"/>
          <a:stretch/>
        </p:blipFill>
        <p:spPr bwMode="auto">
          <a:xfrm>
            <a:off x="-972616" y="764704"/>
            <a:ext cx="10755086" cy="512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-1066281" y="183031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1066281" y="228423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1066281" y="2650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269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9481" r="14953" b="9926"/>
          <a:stretch/>
        </p:blipFill>
        <p:spPr bwMode="auto">
          <a:xfrm>
            <a:off x="-566463" y="-27384"/>
            <a:ext cx="10755087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-684584" y="10847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684584" y="16363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684584" y="240637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828584" y="95906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821441" y="14127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  <p:sp>
        <p:nvSpPr>
          <p:cNvPr id="12" name="11 Elipse"/>
          <p:cNvSpPr/>
          <p:nvPr/>
        </p:nvSpPr>
        <p:spPr>
          <a:xfrm>
            <a:off x="9821441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828584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835727" y="31707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850241" y="36159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8" name="17 Elipse"/>
          <p:cNvSpPr/>
          <p:nvPr/>
        </p:nvSpPr>
        <p:spPr>
          <a:xfrm>
            <a:off x="9843098" y="43006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850241" y="47251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9771652" y="428263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9792272" y="4695106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856488" y="53670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Elipse"/>
          <p:cNvSpPr/>
          <p:nvPr/>
        </p:nvSpPr>
        <p:spPr>
          <a:xfrm>
            <a:off x="9863631" y="57915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785042" y="534903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9805662" y="576150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857525" y="64403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799556" y="641035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70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394147"/>
              </p:ext>
            </p:extLst>
          </p:nvPr>
        </p:nvGraphicFramePr>
        <p:xfrm>
          <a:off x="-19654" y="1052736"/>
          <a:ext cx="9022641" cy="4457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" name="Worksheet" r:id="rId3" imgW="9658484" imgH="4772156" progId="Excel.Sheet.12">
                  <p:embed/>
                </p:oleObj>
              </mc:Choice>
              <mc:Fallback>
                <p:oleObj name="Worksheet" r:id="rId3" imgW="9658484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9654" y="1052736"/>
                        <a:ext cx="9022641" cy="4457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876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turnovergeneral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340768"/>
            <a:ext cx="9289032" cy="3456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8748464" y="32251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543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8320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6942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485900"/>
            <a:ext cx="103060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748464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3871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6299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84788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49627"/>
              </p:ext>
            </p:extLst>
          </p:nvPr>
        </p:nvGraphicFramePr>
        <p:xfrm>
          <a:off x="-756592" y="1196752"/>
          <a:ext cx="10369971" cy="4383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6" name="Worksheet" r:id="rId3" imgW="8134398" imgH="3438414" progId="Excel.Sheet.12">
                  <p:embed/>
                </p:oleObj>
              </mc:Choice>
              <mc:Fallback>
                <p:oleObj name="Worksheet" r:id="rId3" imgW="8134398" imgH="3438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56592" y="1196752"/>
                        <a:ext cx="10369971" cy="4383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792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t="17659" r="9754" b="6250"/>
          <a:stretch/>
        </p:blipFill>
        <p:spPr bwMode="auto">
          <a:xfrm>
            <a:off x="-756592" y="620688"/>
            <a:ext cx="10697028" cy="556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-850257" y="32344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850257" y="36883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850257" y="40550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31295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t="38294" r="10200" b="36111"/>
          <a:stretch/>
        </p:blipFill>
        <p:spPr bwMode="auto">
          <a:xfrm>
            <a:off x="-868445" y="2492896"/>
            <a:ext cx="10697029" cy="187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170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212935"/>
              </p:ext>
            </p:extLst>
          </p:nvPr>
        </p:nvGraphicFramePr>
        <p:xfrm>
          <a:off x="-1260648" y="1484784"/>
          <a:ext cx="11553553" cy="3715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" name="Worksheet" r:id="rId3" imgW="10096598" imgH="3248111" progId="Excel.Sheet.12">
                  <p:embed/>
                </p:oleObj>
              </mc:Choice>
              <mc:Fallback>
                <p:oleObj name="Worksheet" r:id="rId3" imgW="10096598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260648" y="1484784"/>
                        <a:ext cx="11553553" cy="3715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286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Self-contained 'average yearly turnover' CA mock-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836712"/>
            <a:ext cx="123634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513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16380" r="22694" b="6250"/>
          <a:stretch/>
        </p:blipFill>
        <p:spPr bwMode="auto">
          <a:xfrm>
            <a:off x="284783" y="12290"/>
            <a:ext cx="8679705" cy="684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8752760" y="22635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52760" y="27231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52760" y="3181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752760" y="35904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752760" y="405236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52760" y="43898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52760" y="478961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7</a:t>
            </a:r>
          </a:p>
        </p:txBody>
      </p:sp>
      <p:sp>
        <p:nvSpPr>
          <p:cNvPr id="12" name="11 Elipse"/>
          <p:cNvSpPr/>
          <p:nvPr/>
        </p:nvSpPr>
        <p:spPr>
          <a:xfrm>
            <a:off x="8752760" y="57579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120744" y="34761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5" name="14 Elipse"/>
          <p:cNvSpPr/>
          <p:nvPr/>
        </p:nvSpPr>
        <p:spPr>
          <a:xfrm>
            <a:off x="120744" y="38032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7" name="16 Elipse"/>
          <p:cNvSpPr/>
          <p:nvPr/>
        </p:nvSpPr>
        <p:spPr>
          <a:xfrm>
            <a:off x="8745375" y="53004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/>
              <a:t>8</a:t>
            </a:r>
            <a:endParaRPr lang="en-GB" sz="105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4916" y="3449596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75544" y="3790752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752760" y="60568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1" name="20 Elipse"/>
          <p:cNvSpPr/>
          <p:nvPr/>
        </p:nvSpPr>
        <p:spPr>
          <a:xfrm>
            <a:off x="8752760" y="638391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8701166" y="604599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11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8707560" y="637138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63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Self-contained 'average yearly turnover' EO mock-up_E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4864" y="0"/>
            <a:ext cx="15011400" cy="620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673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833439"/>
              </p:ext>
            </p:extLst>
          </p:nvPr>
        </p:nvGraphicFramePr>
        <p:xfrm>
          <a:off x="-900608" y="980728"/>
          <a:ext cx="10529116" cy="415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5" name="Worksheet" r:id="rId3" imgW="9201205" imgH="3628987" progId="Excel.Sheet.12">
                  <p:embed/>
                </p:oleObj>
              </mc:Choice>
              <mc:Fallback>
                <p:oleObj name="Worksheet" r:id="rId3" imgW="9201205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900608" y="980728"/>
                        <a:ext cx="10529116" cy="415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0927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1" t="16469" r="9420" b="25595"/>
          <a:stretch/>
        </p:blipFill>
        <p:spPr bwMode="auto">
          <a:xfrm>
            <a:off x="-756592" y="908720"/>
            <a:ext cx="10566400" cy="423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242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9325" r="9419" b="6250"/>
          <a:stretch/>
        </p:blipFill>
        <p:spPr bwMode="auto">
          <a:xfrm>
            <a:off x="-972616" y="332656"/>
            <a:ext cx="10653486" cy="617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8070" y="5771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337918" y="10399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330775" y="16932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330775" y="21417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337918" y="27733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337918" y="32218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345061" y="38535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352432" y="42930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359575" y="494814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5" name="14 Elipse"/>
          <p:cNvSpPr/>
          <p:nvPr/>
        </p:nvSpPr>
        <p:spPr>
          <a:xfrm>
            <a:off x="9352432" y="545815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359575" y="60368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280986" y="543127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301606" y="600677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13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012198"/>
              </p:ext>
            </p:extLst>
          </p:nvPr>
        </p:nvGraphicFramePr>
        <p:xfrm>
          <a:off x="-1836712" y="548680"/>
          <a:ext cx="11688960" cy="5774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2" name="Worksheet" r:id="rId3" imgW="9658484" imgH="4772156" progId="Excel.Sheet.12">
                  <p:embed/>
                </p:oleObj>
              </mc:Choice>
              <mc:Fallback>
                <p:oleObj name="Worksheet" r:id="rId3" imgW="9658484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836712" y="548680"/>
                        <a:ext cx="11688960" cy="5774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3756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747495" cy="292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8805806" y="32129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05806" y="350100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8805806" y="37890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05806" y="40695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6721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86900" cy="728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16911" y="174435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16911" y="20898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216911" y="24853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216911" y="28454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238006" y="339300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38006" y="37385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38006" y="422806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38006" y="45735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3492" y="49911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251958" y="532809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215559" y="57919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0512" y="530120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157590" y="576228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9226554" y="612298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168585" y="609329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212602" y="66268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154633" y="659713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209453" y="69584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9151484" y="692871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7758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517331"/>
              </p:ext>
            </p:extLst>
          </p:nvPr>
        </p:nvGraphicFramePr>
        <p:xfrm>
          <a:off x="0" y="1138238"/>
          <a:ext cx="9144000" cy="458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1" name="Worksheet" r:id="rId3" imgW="9143977" imgH="4581583" progId="Excel.Sheet.12">
                  <p:embed/>
                </p:oleObj>
              </mc:Choice>
              <mc:Fallback>
                <p:oleObj name="Worksheet" r:id="rId3" imgW="9143977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138238"/>
                        <a:ext cx="9144000" cy="458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65011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7" t="17026" r="9043" b="20475"/>
          <a:stretch/>
        </p:blipFill>
        <p:spPr bwMode="auto">
          <a:xfrm>
            <a:off x="-441434" y="1245477"/>
            <a:ext cx="1079937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422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" t="15948" r="10214" b="63362"/>
          <a:stretch/>
        </p:blipFill>
        <p:spPr bwMode="auto">
          <a:xfrm>
            <a:off x="-324544" y="2204864"/>
            <a:ext cx="10499834" cy="151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5292080" y="23557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659400" y="23413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036496" y="228510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3252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5" y="1316056"/>
            <a:ext cx="9013530" cy="410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4000232" y="1711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6" name="5 Elipse"/>
          <p:cNvSpPr/>
          <p:nvPr/>
        </p:nvSpPr>
        <p:spPr>
          <a:xfrm>
            <a:off x="4000232" y="19598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948638" y="17008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955032" y="194736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896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065484"/>
              </p:ext>
            </p:extLst>
          </p:nvPr>
        </p:nvGraphicFramePr>
        <p:xfrm>
          <a:off x="-684584" y="1340768"/>
          <a:ext cx="10051400" cy="3305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2" name="Worksheet" r:id="rId3" imgW="9877406" imgH="3248111" progId="Excel.Sheet.12">
                  <p:embed/>
                </p:oleObj>
              </mc:Choice>
              <mc:Fallback>
                <p:oleObj name="Worksheet" r:id="rId3" imgW="9877406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684584" y="1340768"/>
                        <a:ext cx="10051400" cy="3305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3963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specificaverageturnover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268760"/>
            <a:ext cx="9900820" cy="371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9590903" y="32287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59090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590903" y="3942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590903" y="43575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17462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785938"/>
            <a:ext cx="94869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036496" y="337275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36496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036496" y="4086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36496" y="44371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52262" y="4773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396256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399940"/>
              </p:ext>
            </p:extLst>
          </p:nvPr>
        </p:nvGraphicFramePr>
        <p:xfrm>
          <a:off x="-1404664" y="764704"/>
          <a:ext cx="11270779" cy="49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8" name="Worksheet" r:id="rId3" imgW="10468037" imgH="4581583" progId="Excel.Sheet.12">
                  <p:embed/>
                </p:oleObj>
              </mc:Choice>
              <mc:Fallback>
                <p:oleObj name="Worksheet" r:id="rId3" imgW="10468037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404664" y="764704"/>
                        <a:ext cx="11270779" cy="493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8033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" t="27034" r="8154" b="38698"/>
          <a:stretch/>
        </p:blipFill>
        <p:spPr bwMode="auto">
          <a:xfrm>
            <a:off x="-1476672" y="1717377"/>
            <a:ext cx="11382703" cy="250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9928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 t="25848" r="9177" b="54341"/>
          <a:stretch/>
        </p:blipFill>
        <p:spPr bwMode="auto">
          <a:xfrm>
            <a:off x="-759159" y="2286001"/>
            <a:ext cx="10783614" cy="14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66451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959553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852935"/>
              </p:ext>
            </p:extLst>
          </p:nvPr>
        </p:nvGraphicFramePr>
        <p:xfrm>
          <a:off x="-1836712" y="2132856"/>
          <a:ext cx="12839814" cy="2150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9" name="Worksheet" r:id="rId3" imgW="9163143" imgH="1533493" progId="Excel.Sheet.12">
                  <p:embed/>
                </p:oleObj>
              </mc:Choice>
              <mc:Fallback>
                <p:oleObj name="Worksheet" r:id="rId3" imgW="9163143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836712" y="2132856"/>
                        <a:ext cx="12839814" cy="2150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40804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792349"/>
              </p:ext>
            </p:extLst>
          </p:nvPr>
        </p:nvGraphicFramePr>
        <p:xfrm>
          <a:off x="-756592" y="1268760"/>
          <a:ext cx="10901833" cy="4020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3" name="Worksheet" r:id="rId3" imgW="7258170" imgH="2676391" progId="Excel.Sheet.12">
                  <p:embed/>
                </p:oleObj>
              </mc:Choice>
              <mc:Fallback>
                <p:oleObj name="Worksheet" r:id="rId3" imgW="7258170" imgH="26763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56592" y="1268760"/>
                        <a:ext cx="10901833" cy="4020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75338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23707" r="9124" b="51294"/>
          <a:stretch/>
        </p:blipFill>
        <p:spPr bwMode="auto">
          <a:xfrm>
            <a:off x="-612576" y="2276872"/>
            <a:ext cx="1081514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2723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8" t="48061" r="9607" b="30172"/>
          <a:stretch/>
        </p:blipFill>
        <p:spPr bwMode="auto">
          <a:xfrm>
            <a:off x="-828600" y="2719551"/>
            <a:ext cx="10578662" cy="159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4788024" y="28206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164288" y="28206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70755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10"/>
          <a:stretch/>
        </p:blipFill>
        <p:spPr bwMode="auto">
          <a:xfrm>
            <a:off x="-1836712" y="610923"/>
            <a:ext cx="11687175" cy="16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863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116539"/>
              </p:ext>
            </p:extLst>
          </p:nvPr>
        </p:nvGraphicFramePr>
        <p:xfrm>
          <a:off x="-1692696" y="1844824"/>
          <a:ext cx="12961440" cy="205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3" name="Worksheet" r:id="rId3" imgW="9648767" imgH="1533493" progId="Excel.Sheet.12">
                  <p:embed/>
                </p:oleObj>
              </mc:Choice>
              <mc:Fallback>
                <p:oleObj name="Worksheet" r:id="rId3" imgW="9648767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92696" y="1844824"/>
                        <a:ext cx="12961440" cy="2058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65092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0" y="932983"/>
            <a:ext cx="8981005" cy="504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Elipse"/>
          <p:cNvSpPr/>
          <p:nvPr/>
        </p:nvSpPr>
        <p:spPr>
          <a:xfrm>
            <a:off x="7371368" y="242912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371367" y="28934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371368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7371368" y="33809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387134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7387135" y="39645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7387135" y="420461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7387134" y="471832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7387135" y="496587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9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7387135" y="52374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7328470" y="521131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8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524144"/>
            <a:ext cx="9496425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5512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7455607"/>
              </p:ext>
            </p:extLst>
          </p:nvPr>
        </p:nvGraphicFramePr>
        <p:xfrm>
          <a:off x="0" y="1628800"/>
          <a:ext cx="9281688" cy="332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7" name="Worksheet" r:id="rId3" imgW="8525003" imgH="3057538" progId="Excel.Sheet.12">
                  <p:embed/>
                </p:oleObj>
              </mc:Choice>
              <mc:Fallback>
                <p:oleObj name="Worksheet" r:id="rId3" imgW="8525003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628800"/>
                        <a:ext cx="9281688" cy="3328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4206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3965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" t="46121" r="10334" b="29957"/>
          <a:stretch/>
        </p:blipFill>
        <p:spPr bwMode="auto">
          <a:xfrm>
            <a:off x="-756592" y="2494325"/>
            <a:ext cx="10736317" cy="174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863169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459714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666973"/>
              </p:ext>
            </p:extLst>
          </p:nvPr>
        </p:nvGraphicFramePr>
        <p:xfrm>
          <a:off x="319088" y="1900238"/>
          <a:ext cx="8505825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8" name="Worksheet" r:id="rId3" imgW="8505837" imgH="3057538" progId="Excel.Sheet.12">
                  <p:embed/>
                </p:oleObj>
              </mc:Choice>
              <mc:Fallback>
                <p:oleObj name="Worksheet" r:id="rId3" imgW="8505837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088" y="1900238"/>
                        <a:ext cx="8505825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8288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2489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309688"/>
            <a:ext cx="968692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100392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115728" y="45091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440160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83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7996852" y="47971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996422" y="51647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956376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0232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563888" y="2564904"/>
            <a:ext cx="5580112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899592" y="2767073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property is shown only if the answer to the previous QUESTION is ‘Yes’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2987824" y="3501008"/>
            <a:ext cx="576064" cy="4729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Elipse"/>
          <p:cNvSpPr/>
          <p:nvPr/>
        </p:nvSpPr>
        <p:spPr>
          <a:xfrm>
            <a:off x="8980381" y="27550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980381" y="40208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80381" y="49510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980381" y="532850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80381" y="57021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970820" y="399855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5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980381" y="1342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24" name="23 Elipse"/>
          <p:cNvSpPr/>
          <p:nvPr/>
        </p:nvSpPr>
        <p:spPr>
          <a:xfrm>
            <a:off x="8980381" y="18043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-12004" y="1680949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15 Elipse"/>
          <p:cNvSpPr/>
          <p:nvPr/>
        </p:nvSpPr>
        <p:spPr>
          <a:xfrm>
            <a:off x="-371377" y="1118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65481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10134"/>
            <a:ext cx="967740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830347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830347" y="34641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830347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20472" y="57167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20472" y="536568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90768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696027"/>
              </p:ext>
            </p:extLst>
          </p:nvPr>
        </p:nvGraphicFramePr>
        <p:xfrm>
          <a:off x="-252536" y="213940"/>
          <a:ext cx="9572083" cy="6617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3" name="Worksheet" r:id="rId3" imgW="9382065" imgH="6486504" progId="Excel.Sheet.12">
                  <p:embed/>
                </p:oleObj>
              </mc:Choice>
              <mc:Fallback>
                <p:oleObj name="Worksheet" r:id="rId3" imgW="9382065" imgH="648650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52536" y="213940"/>
                        <a:ext cx="9572083" cy="6617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66228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34267" r="7912" b="32867"/>
          <a:stretch/>
        </p:blipFill>
        <p:spPr bwMode="auto">
          <a:xfrm>
            <a:off x="-972616" y="1628800"/>
            <a:ext cx="11004331" cy="240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9820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34698" r="8639" b="37285"/>
          <a:stretch/>
        </p:blipFill>
        <p:spPr bwMode="auto">
          <a:xfrm>
            <a:off x="-900608" y="2060848"/>
            <a:ext cx="10736317" cy="204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108504" y="2668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494259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ultado de imagen de the web of da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681277"/>
              </p:ext>
            </p:extLst>
          </p:nvPr>
        </p:nvGraphicFramePr>
        <p:xfrm>
          <a:off x="-1620688" y="1772816"/>
          <a:ext cx="12442114" cy="2278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2" name="Worksheet" r:id="rId3" imgW="8372486" imgH="1533493" progId="Excel.Sheet.12">
                  <p:embed/>
                </p:oleObj>
              </mc:Choice>
              <mc:Fallback>
                <p:oleObj name="Worksheet" r:id="rId3" imgW="8372486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20688" y="1772816"/>
                        <a:ext cx="12442114" cy="2278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25887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66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861414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61414" y="44453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1414" y="55172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61414" y="52292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1414" y="71734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861414" y="812528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861414" y="85415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861414" y="48616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136698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980728"/>
            <a:ext cx="9686925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-225806" y="45117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225806" y="515841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223209" y="49467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-225806" y="473863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4257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363214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566574"/>
              </p:ext>
            </p:extLst>
          </p:nvPr>
        </p:nvGraphicFramePr>
        <p:xfrm>
          <a:off x="251520" y="764704"/>
          <a:ext cx="8295059" cy="5548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1" name="Worksheet" r:id="rId3" imgW="9982143" imgH="6677077" progId="Excel.Sheet.12">
                  <p:embed/>
                </p:oleObj>
              </mc:Choice>
              <mc:Fallback>
                <p:oleObj name="Worksheet" r:id="rId3" imgW="9982143" imgH="667707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0" y="764704"/>
                        <a:ext cx="8295059" cy="5548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60657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7" t="9483" r="9245" b="19827"/>
          <a:stretch/>
        </p:blipFill>
        <p:spPr bwMode="auto">
          <a:xfrm>
            <a:off x="-1044624" y="693683"/>
            <a:ext cx="10641724" cy="517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2310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9" t="21014" r="10219" b="30926"/>
          <a:stretch/>
        </p:blipFill>
        <p:spPr bwMode="auto">
          <a:xfrm>
            <a:off x="-540568" y="1700808"/>
            <a:ext cx="10421007" cy="351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761598" y="19813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761598" y="2555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6159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61598" y="29249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424920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9478</TotalTime>
  <Words>504</Words>
  <Application>Microsoft Office PowerPoint</Application>
  <PresentationFormat>Presentación en pantalla (4:3)</PresentationFormat>
  <Paragraphs>383</Paragraphs>
  <Slides>158</Slides>
  <Notes>8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158</vt:i4>
      </vt:variant>
    </vt:vector>
  </HeadingPairs>
  <TitlesOfParts>
    <vt:vector size="160" baseType="lpstr">
      <vt:lpstr>Tema de Office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Enric Staromiejski Torregrosa</dc:creator>
  <cp:lastModifiedBy>Enric Staromiejski Torregrosa</cp:lastModifiedBy>
  <cp:revision>187</cp:revision>
  <dcterms:created xsi:type="dcterms:W3CDTF">2017-07-26T08:01:18Z</dcterms:created>
  <dcterms:modified xsi:type="dcterms:W3CDTF">2017-09-09T18:12:54Z</dcterms:modified>
</cp:coreProperties>
</file>